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p15:clr>
            <a:srgbClr val="A4A3A4"/>
          </p15:clr>
        </p15:guide>
        <p15:guide id="2"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A621"/>
    <a:srgbClr val="FF3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FA772-2EA9-440C-B1B9-FD1665B58805}" v="3" dt="2025-05-07T08:38:44.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68"/>
      </p:cViewPr>
      <p:guideLst>
        <p:guide orient="horz" pos="482"/>
        <p:guide pos="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Vizard-Kotkowicz" userId="7cf2235e-6c42-4e7f-acb3-709a5f5acae3" providerId="ADAL" clId="{18605CCC-E32B-4E06-87AC-0DE199DBBB08}"/>
    <pc:docChg chg="modSld">
      <pc:chgData name="Kay Vizard-Kotkowicz" userId="7cf2235e-6c42-4e7f-acb3-709a5f5acae3" providerId="ADAL" clId="{18605CCC-E32B-4E06-87AC-0DE199DBBB08}" dt="2024-03-06T16:46:07.580" v="9" actId="20577"/>
      <pc:docMkLst>
        <pc:docMk/>
      </pc:docMkLst>
      <pc:sldChg chg="modSp mod">
        <pc:chgData name="Kay Vizard-Kotkowicz" userId="7cf2235e-6c42-4e7f-acb3-709a5f5acae3" providerId="ADAL" clId="{18605CCC-E32B-4E06-87AC-0DE199DBBB08}" dt="2024-03-06T16:45:37.104" v="3" actId="20577"/>
        <pc:sldMkLst>
          <pc:docMk/>
          <pc:sldMk cId="0" sldId="257"/>
        </pc:sldMkLst>
      </pc:sldChg>
      <pc:sldChg chg="modSp mod">
        <pc:chgData name="Kay Vizard-Kotkowicz" userId="7cf2235e-6c42-4e7f-acb3-709a5f5acae3" providerId="ADAL" clId="{18605CCC-E32B-4E06-87AC-0DE199DBBB08}" dt="2024-03-06T16:45:48.472" v="7" actId="20577"/>
        <pc:sldMkLst>
          <pc:docMk/>
          <pc:sldMk cId="0" sldId="258"/>
        </pc:sldMkLst>
      </pc:sldChg>
      <pc:sldChg chg="modSp mod">
        <pc:chgData name="Kay Vizard-Kotkowicz" userId="7cf2235e-6c42-4e7f-acb3-709a5f5acae3" providerId="ADAL" clId="{18605CCC-E32B-4E06-87AC-0DE199DBBB08}" dt="2024-03-06T16:46:07.580" v="9" actId="20577"/>
        <pc:sldMkLst>
          <pc:docMk/>
          <pc:sldMk cId="0" sldId="260"/>
        </pc:sldMkLst>
      </pc:sldChg>
    </pc:docChg>
  </pc:docChgLst>
  <pc:docChgLst>
    <pc:chgData name="Kay Vizard-Kotkowicz" userId="7cf2235e-6c42-4e7f-acb3-709a5f5acae3" providerId="ADAL" clId="{CA6FA772-2EA9-440C-B1B9-FD1665B58805}"/>
    <pc:docChg chg="custSel modSld">
      <pc:chgData name="Kay Vizard-Kotkowicz" userId="7cf2235e-6c42-4e7f-acb3-709a5f5acae3" providerId="ADAL" clId="{CA6FA772-2EA9-440C-B1B9-FD1665B58805}" dt="2025-05-07T08:44:13.488" v="114" actId="5793"/>
      <pc:docMkLst>
        <pc:docMk/>
      </pc:docMkLst>
      <pc:sldChg chg="modSp mod">
        <pc:chgData name="Kay Vizard-Kotkowicz" userId="7cf2235e-6c42-4e7f-acb3-709a5f5acae3" providerId="ADAL" clId="{CA6FA772-2EA9-440C-B1B9-FD1665B58805}" dt="2025-04-07T09:05:24.979" v="3" actId="20577"/>
        <pc:sldMkLst>
          <pc:docMk/>
          <pc:sldMk cId="0" sldId="257"/>
        </pc:sldMkLst>
        <pc:spChg chg="mod">
          <ac:chgData name="Kay Vizard-Kotkowicz" userId="7cf2235e-6c42-4e7f-acb3-709a5f5acae3" providerId="ADAL" clId="{CA6FA772-2EA9-440C-B1B9-FD1665B58805}" dt="2025-04-07T09:05:24.979" v="3" actId="20577"/>
          <ac:spMkLst>
            <pc:docMk/>
            <pc:sldMk cId="0" sldId="257"/>
            <ac:spMk id="3" creationId="{00000000-0000-0000-0000-000000000000}"/>
          </ac:spMkLst>
        </pc:spChg>
      </pc:sldChg>
      <pc:sldChg chg="modSp mod">
        <pc:chgData name="Kay Vizard-Kotkowicz" userId="7cf2235e-6c42-4e7f-acb3-709a5f5acae3" providerId="ADAL" clId="{CA6FA772-2EA9-440C-B1B9-FD1665B58805}" dt="2025-04-07T09:05:36.236" v="9" actId="20577"/>
        <pc:sldMkLst>
          <pc:docMk/>
          <pc:sldMk cId="0" sldId="258"/>
        </pc:sldMkLst>
        <pc:spChg chg="mod">
          <ac:chgData name="Kay Vizard-Kotkowicz" userId="7cf2235e-6c42-4e7f-acb3-709a5f5acae3" providerId="ADAL" clId="{CA6FA772-2EA9-440C-B1B9-FD1665B58805}" dt="2025-04-07T09:05:36.236" v="9" actId="20577"/>
          <ac:spMkLst>
            <pc:docMk/>
            <pc:sldMk cId="0" sldId="258"/>
            <ac:spMk id="3" creationId="{00000000-0000-0000-0000-000000000000}"/>
          </ac:spMkLst>
        </pc:spChg>
      </pc:sldChg>
      <pc:sldChg chg="modSp mod">
        <pc:chgData name="Kay Vizard-Kotkowicz" userId="7cf2235e-6c42-4e7f-acb3-709a5f5acae3" providerId="ADAL" clId="{CA6FA772-2EA9-440C-B1B9-FD1665B58805}" dt="2025-05-07T08:44:13.488" v="114" actId="5793"/>
        <pc:sldMkLst>
          <pc:docMk/>
          <pc:sldMk cId="0" sldId="260"/>
        </pc:sldMkLst>
        <pc:spChg chg="mod">
          <ac:chgData name="Kay Vizard-Kotkowicz" userId="7cf2235e-6c42-4e7f-acb3-709a5f5acae3" providerId="ADAL" clId="{CA6FA772-2EA9-440C-B1B9-FD1665B58805}" dt="2025-05-07T08:44:13.488" v="114" actId="5793"/>
          <ac:spMkLst>
            <pc:docMk/>
            <pc:sldMk cId="0" sldId="260"/>
            <ac:spMk id="3" creationId="{00000000-0000-0000-0000-000000000000}"/>
          </ac:spMkLst>
        </pc:spChg>
      </pc:sldChg>
      <pc:sldChg chg="addSp delSp modSp mod">
        <pc:chgData name="Kay Vizard-Kotkowicz" userId="7cf2235e-6c42-4e7f-acb3-709a5f5acae3" providerId="ADAL" clId="{CA6FA772-2EA9-440C-B1B9-FD1665B58805}" dt="2025-04-07T09:11:56.175" v="54" actId="14100"/>
        <pc:sldMkLst>
          <pc:docMk/>
          <pc:sldMk cId="0" sldId="261"/>
        </pc:sldMkLst>
        <pc:picChg chg="add mod">
          <ac:chgData name="Kay Vizard-Kotkowicz" userId="7cf2235e-6c42-4e7f-acb3-709a5f5acae3" providerId="ADAL" clId="{CA6FA772-2EA9-440C-B1B9-FD1665B58805}" dt="2025-04-07T09:11:56.175" v="54" actId="14100"/>
          <ac:picMkLst>
            <pc:docMk/>
            <pc:sldMk cId="0" sldId="261"/>
            <ac:picMk id="4" creationId="{EC4E8A18-C5A2-6679-47F2-8AEDB1AFF173}"/>
          </ac:picMkLst>
        </pc:picChg>
      </pc:sldChg>
      <pc:sldChg chg="addSp delSp modSp mod">
        <pc:chgData name="Kay Vizard-Kotkowicz" userId="7cf2235e-6c42-4e7f-acb3-709a5f5acae3" providerId="ADAL" clId="{CA6FA772-2EA9-440C-B1B9-FD1665B58805}" dt="2025-05-07T08:40:07.727" v="112" actId="1076"/>
        <pc:sldMkLst>
          <pc:docMk/>
          <pc:sldMk cId="0" sldId="262"/>
        </pc:sldMkLst>
        <pc:spChg chg="mod">
          <ac:chgData name="Kay Vizard-Kotkowicz" userId="7cf2235e-6c42-4e7f-acb3-709a5f5acae3" providerId="ADAL" clId="{CA6FA772-2EA9-440C-B1B9-FD1665B58805}" dt="2025-05-07T08:39:55.233" v="110" actId="14100"/>
          <ac:spMkLst>
            <pc:docMk/>
            <pc:sldMk cId="0" sldId="262"/>
            <ac:spMk id="2" creationId="{00000000-0000-0000-0000-000000000000}"/>
          </ac:spMkLst>
        </pc:spChg>
        <pc:spChg chg="mod">
          <ac:chgData name="Kay Vizard-Kotkowicz" userId="7cf2235e-6c42-4e7f-acb3-709a5f5acae3" providerId="ADAL" clId="{CA6FA772-2EA9-440C-B1B9-FD1665B58805}" dt="2025-05-07T08:40:03.183" v="111" actId="14100"/>
          <ac:spMkLst>
            <pc:docMk/>
            <pc:sldMk cId="0" sldId="262"/>
            <ac:spMk id="3" creationId="{00000000-0000-0000-0000-000000000000}"/>
          </ac:spMkLst>
        </pc:spChg>
        <pc:picChg chg="add del mod modCrop">
          <ac:chgData name="Kay Vizard-Kotkowicz" userId="7cf2235e-6c42-4e7f-acb3-709a5f5acae3" providerId="ADAL" clId="{CA6FA772-2EA9-440C-B1B9-FD1665B58805}" dt="2025-05-07T08:38:31.159" v="101" actId="478"/>
          <ac:picMkLst>
            <pc:docMk/>
            <pc:sldMk cId="0" sldId="262"/>
            <ac:picMk id="4" creationId="{A3F76AA9-0C0A-7108-8B4B-374B85BF20C9}"/>
          </ac:picMkLst>
        </pc:picChg>
        <pc:picChg chg="add mod modCrop">
          <ac:chgData name="Kay Vizard-Kotkowicz" userId="7cf2235e-6c42-4e7f-acb3-709a5f5acae3" providerId="ADAL" clId="{CA6FA772-2EA9-440C-B1B9-FD1665B58805}" dt="2025-05-07T08:40:07.727" v="112" actId="1076"/>
          <ac:picMkLst>
            <pc:docMk/>
            <pc:sldMk cId="0" sldId="262"/>
            <ac:picMk id="5" creationId="{664810A7-1EB6-3790-ABE7-82889BFAE6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19C553-935E-4459-874C-BBC3E7957757}" type="datetimeFigureOut">
              <a:rPr lang="en-US"/>
              <a:pPr>
                <a:defRPr/>
              </a:pPr>
              <a:t>5/7/2025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8E5D6D5-F217-4EFF-8C81-30F820C7C3EA}" type="slidenum">
              <a:rPr lang="en-US"/>
              <a:pPr>
                <a:defRPr/>
              </a:pPr>
              <a:t>‹#›</a:t>
            </a:fld>
            <a:endParaRPr lang="en-US"/>
          </a:p>
        </p:txBody>
      </p:sp>
    </p:spTree>
    <p:extLst>
      <p:ext uri="{BB962C8B-B14F-4D97-AF65-F5344CB8AC3E}">
        <p14:creationId xmlns:p14="http://schemas.microsoft.com/office/powerpoint/2010/main" val="3030156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718404E-4407-4ACC-B2D2-5607EDAD215B}" type="slidenum">
              <a:rPr lang="en-GB" smtClean="0"/>
              <a:pPr/>
              <a:t>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8853DC5-17DC-4269-B2AC-27FE70E6E8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AE49BE9-D3BD-4AF3-A36C-A290D27682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2ED5359-CA7E-4ED7-A845-43B82632CD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A173E4A-B1D9-4684-B75C-865C55A72A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32E2B95-CEA4-4F19-94EC-3AEC916D7E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FA25F3D2-AB8A-42A5-8587-4D351F117B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0" descr="WG_logo_black"/>
          <p:cNvPicPr>
            <a:picLocks noChangeAspect="1" noChangeArrowheads="1"/>
          </p:cNvPicPr>
          <p:nvPr userDrawn="1"/>
        </p:nvPicPr>
        <p:blipFill>
          <a:blip r:embed="rId2" cstate="print"/>
          <a:srcRect/>
          <a:stretch>
            <a:fillRect/>
          </a:stretch>
        </p:blipFill>
        <p:spPr bwMode="auto">
          <a:xfrm>
            <a:off x="7942263" y="5661025"/>
            <a:ext cx="1114425" cy="105886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a:lvl1pPr>
          </a:lstStyle>
          <a:p>
            <a:pPr>
              <a:defRPr/>
            </a:pPr>
            <a:fld id="{02FD7B3B-412C-441C-9700-1620ADAF76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0" descr="WG_logo_black"/>
          <p:cNvPicPr>
            <a:picLocks noChangeAspect="1" noChangeArrowheads="1"/>
          </p:cNvPicPr>
          <p:nvPr userDrawn="1"/>
        </p:nvPicPr>
        <p:blipFill>
          <a:blip r:embed="rId2" cstate="print"/>
          <a:srcRect/>
          <a:stretch>
            <a:fillRect/>
          </a:stretch>
        </p:blipFill>
        <p:spPr bwMode="auto">
          <a:xfrm>
            <a:off x="7942263" y="5661025"/>
            <a:ext cx="1114425" cy="105886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A958EBC3-54CD-4A3E-8230-8E352C9C8B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25FC261A-E8A8-4D54-BB6E-51A8C5E867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pPr>
              <a:defRPr/>
            </a:pPr>
            <a:fld id="{55D7FAD8-F590-4733-8E97-0B9634FECB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0" descr="WG_logo_black"/>
          <p:cNvPicPr>
            <a:picLocks noChangeAspect="1" noChangeArrowheads="1"/>
          </p:cNvPicPr>
          <p:nvPr userDrawn="1"/>
        </p:nvPicPr>
        <p:blipFill>
          <a:blip r:embed="rId2" cstate="print"/>
          <a:srcRect/>
          <a:stretch>
            <a:fillRect/>
          </a:stretch>
        </p:blipFill>
        <p:spPr bwMode="auto">
          <a:xfrm>
            <a:off x="7942263" y="5661025"/>
            <a:ext cx="1114425" cy="1058863"/>
          </a:xfrm>
          <a:prstGeom prst="rect">
            <a:avLst/>
          </a:prstGeom>
          <a:noFill/>
          <a:ln w="9525">
            <a:noFill/>
            <a:miter lim="800000"/>
            <a:headEnd/>
            <a:tailEnd/>
          </a:ln>
        </p:spPr>
      </p:pic>
      <p:grpSp>
        <p:nvGrpSpPr>
          <p:cNvPr id="6" name="Group 23"/>
          <p:cNvGrpSpPr>
            <a:grpSpLocks/>
          </p:cNvGrpSpPr>
          <p:nvPr userDrawn="1"/>
        </p:nvGrpSpPr>
        <p:grpSpPr bwMode="auto">
          <a:xfrm>
            <a:off x="165100" y="6283325"/>
            <a:ext cx="3240088" cy="458788"/>
            <a:chOff x="113" y="1344"/>
            <a:chExt cx="2041" cy="453"/>
          </a:xfrm>
        </p:grpSpPr>
        <p:sp>
          <p:nvSpPr>
            <p:cNvPr id="7" name="Text Box 17"/>
            <p:cNvSpPr txBox="1">
              <a:spLocks noChangeArrowheads="1"/>
            </p:cNvSpPr>
            <p:nvPr userDrawn="1"/>
          </p:nvSpPr>
          <p:spPr bwMode="auto">
            <a:xfrm>
              <a:off x="113" y="1344"/>
              <a:ext cx="2041" cy="271"/>
            </a:xfrm>
            <a:prstGeom prst="rect">
              <a:avLst/>
            </a:prstGeom>
            <a:noFill/>
            <a:ln w="9525">
              <a:noFill/>
              <a:miter lim="800000"/>
              <a:headEnd/>
              <a:tailEnd/>
            </a:ln>
            <a:effectLst/>
          </p:spPr>
          <p:txBody>
            <a:bodyPr>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GB" sz="1200">
                  <a:latin typeface="Futura Std Book" pitchFamily="34" charset="0"/>
                </a:rPr>
                <a:t>www.studentfinancewales.co.uk</a:t>
              </a:r>
            </a:p>
          </p:txBody>
        </p:sp>
        <p:sp>
          <p:nvSpPr>
            <p:cNvPr id="8" name="Text Box 18"/>
            <p:cNvSpPr txBox="1">
              <a:spLocks noChangeArrowheads="1"/>
            </p:cNvSpPr>
            <p:nvPr userDrawn="1"/>
          </p:nvSpPr>
          <p:spPr bwMode="auto">
            <a:xfrm>
              <a:off x="113" y="1526"/>
              <a:ext cx="2041" cy="271"/>
            </a:xfrm>
            <a:prstGeom prst="rect">
              <a:avLst/>
            </a:prstGeom>
            <a:noFill/>
            <a:ln w="9525">
              <a:noFill/>
              <a:miter lim="800000"/>
              <a:headEnd/>
              <a:tailEnd/>
            </a:ln>
            <a:effectLst/>
          </p:spPr>
          <p:txBody>
            <a:bodyPr>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GB" sz="1200" dirty="0">
                  <a:latin typeface="Futura Std Book" pitchFamily="34" charset="0"/>
                </a:rPr>
                <a:t>www.cyllidmyfyrwyrcymru.co.uk</a:t>
              </a:r>
            </a:p>
          </p:txBody>
        </p:sp>
      </p:gr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a:defRPr/>
            </a:pPr>
            <a:fld id="{D7DF43FF-C83A-4CF0-A6F3-24C20D452C93}" type="datetimeFigureOut">
              <a:rPr lang="en-US"/>
              <a:pPr>
                <a:defRPr/>
              </a:pPr>
              <a:t>5/7/2025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38A9979-805E-4B91-B312-AA6E42CD66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4" name="Picture 2" descr="C:\Users\harkneda\Desktop\EMA Wales BK.png"/>
          <p:cNvPicPr>
            <a:picLocks noChangeAspect="1" noChangeArrowheads="1"/>
          </p:cNvPicPr>
          <p:nvPr userDrawn="1"/>
        </p:nvPicPr>
        <p:blipFill>
          <a:blip r:embed="rId13" cstate="print"/>
          <a:stretch>
            <a:fillRect/>
          </a:stretch>
        </p:blipFill>
        <p:spPr bwMode="auto">
          <a:xfrm>
            <a:off x="-1613520" y="-747087"/>
            <a:ext cx="10757520" cy="7605087"/>
          </a:xfrm>
          <a:prstGeom prst="rect">
            <a:avLst/>
          </a:prstGeom>
          <a:noFill/>
        </p:spPr>
      </p:pic>
      <p:sp>
        <p:nvSpPr>
          <p:cNvPr id="72" name="Rectangle 71"/>
          <p:cNvSpPr/>
          <p:nvPr userDrawn="1"/>
        </p:nvSpPr>
        <p:spPr>
          <a:xfrm>
            <a:off x="235957" y="219042"/>
            <a:ext cx="2448272" cy="504000"/>
          </a:xfrm>
          <a:prstGeom prst="rect">
            <a:avLst/>
          </a:prstGeom>
          <a:solidFill>
            <a:srgbClr val="75A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6" name="Group 75"/>
          <p:cNvGrpSpPr/>
          <p:nvPr userDrawn="1"/>
        </p:nvGrpSpPr>
        <p:grpSpPr>
          <a:xfrm>
            <a:off x="343062" y="515905"/>
            <a:ext cx="2210889" cy="125252"/>
            <a:chOff x="238125" y="330200"/>
            <a:chExt cx="1849439" cy="104775"/>
          </a:xfrm>
        </p:grpSpPr>
        <p:sp>
          <p:nvSpPr>
            <p:cNvPr id="77" name="Freeform 13"/>
            <p:cNvSpPr>
              <a:spLocks/>
            </p:cNvSpPr>
            <p:nvPr userDrawn="1"/>
          </p:nvSpPr>
          <p:spPr bwMode="auto">
            <a:xfrm>
              <a:off x="238125" y="338138"/>
              <a:ext cx="47625" cy="93663"/>
            </a:xfrm>
            <a:custGeom>
              <a:avLst/>
              <a:gdLst/>
              <a:ahLst/>
              <a:cxnLst>
                <a:cxn ang="0">
                  <a:pos x="0" y="241"/>
                </a:cxn>
                <a:cxn ang="0">
                  <a:pos x="0" y="241"/>
                </a:cxn>
                <a:cxn ang="0">
                  <a:pos x="124" y="241"/>
                </a:cxn>
                <a:cxn ang="0">
                  <a:pos x="124" y="216"/>
                </a:cxn>
                <a:cxn ang="0">
                  <a:pos x="26" y="216"/>
                </a:cxn>
                <a:cxn ang="0">
                  <a:pos x="26" y="122"/>
                </a:cxn>
                <a:cxn ang="0">
                  <a:pos x="122" y="122"/>
                </a:cxn>
                <a:cxn ang="0">
                  <a:pos x="122" y="97"/>
                </a:cxn>
                <a:cxn ang="0">
                  <a:pos x="26" y="97"/>
                </a:cxn>
                <a:cxn ang="0">
                  <a:pos x="26" y="25"/>
                </a:cxn>
                <a:cxn ang="0">
                  <a:pos x="124" y="25"/>
                </a:cxn>
                <a:cxn ang="0">
                  <a:pos x="124" y="0"/>
                </a:cxn>
                <a:cxn ang="0">
                  <a:pos x="0" y="0"/>
                </a:cxn>
                <a:cxn ang="0">
                  <a:pos x="0" y="241"/>
                </a:cxn>
              </a:cxnLst>
              <a:rect l="0" t="0" r="r" b="b"/>
              <a:pathLst>
                <a:path w="124" h="241">
                  <a:moveTo>
                    <a:pt x="0" y="241"/>
                  </a:moveTo>
                  <a:lnTo>
                    <a:pt x="0" y="241"/>
                  </a:lnTo>
                  <a:lnTo>
                    <a:pt x="124" y="241"/>
                  </a:lnTo>
                  <a:lnTo>
                    <a:pt x="124" y="216"/>
                  </a:lnTo>
                  <a:lnTo>
                    <a:pt x="26" y="216"/>
                  </a:lnTo>
                  <a:lnTo>
                    <a:pt x="26" y="122"/>
                  </a:lnTo>
                  <a:lnTo>
                    <a:pt x="122" y="122"/>
                  </a:lnTo>
                  <a:lnTo>
                    <a:pt x="122" y="97"/>
                  </a:lnTo>
                  <a:lnTo>
                    <a:pt x="26" y="97"/>
                  </a:lnTo>
                  <a:lnTo>
                    <a:pt x="26" y="25"/>
                  </a:lnTo>
                  <a:lnTo>
                    <a:pt x="124" y="25"/>
                  </a:lnTo>
                  <a:lnTo>
                    <a:pt x="124" y="0"/>
                  </a:lnTo>
                  <a:lnTo>
                    <a:pt x="0" y="0"/>
                  </a:lnTo>
                  <a:lnTo>
                    <a:pt x="0" y="24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noEditPoints="1"/>
            </p:cNvSpPr>
            <p:nvPr userDrawn="1"/>
          </p:nvSpPr>
          <p:spPr bwMode="auto">
            <a:xfrm>
              <a:off x="298450" y="330200"/>
              <a:ext cx="57150" cy="103188"/>
            </a:xfrm>
            <a:custGeom>
              <a:avLst/>
              <a:gdLst/>
              <a:ahLst/>
              <a:cxnLst>
                <a:cxn ang="0">
                  <a:pos x="75" y="132"/>
                </a:cxn>
                <a:cxn ang="0">
                  <a:pos x="75" y="132"/>
                </a:cxn>
                <a:cxn ang="0">
                  <a:pos x="125" y="187"/>
                </a:cxn>
                <a:cxn ang="0">
                  <a:pos x="75" y="243"/>
                </a:cxn>
                <a:cxn ang="0">
                  <a:pos x="26" y="186"/>
                </a:cxn>
                <a:cxn ang="0">
                  <a:pos x="75" y="132"/>
                </a:cxn>
                <a:cxn ang="0">
                  <a:pos x="124" y="263"/>
                </a:cxn>
                <a:cxn ang="0">
                  <a:pos x="124" y="263"/>
                </a:cxn>
                <a:cxn ang="0">
                  <a:pos x="149" y="263"/>
                </a:cxn>
                <a:cxn ang="0">
                  <a:pos x="149" y="0"/>
                </a:cxn>
                <a:cxn ang="0">
                  <a:pos x="124" y="0"/>
                </a:cxn>
                <a:cxn ang="0">
                  <a:pos x="124" y="134"/>
                </a:cxn>
                <a:cxn ang="0">
                  <a:pos x="123" y="134"/>
                </a:cxn>
                <a:cxn ang="0">
                  <a:pos x="72" y="109"/>
                </a:cxn>
                <a:cxn ang="0">
                  <a:pos x="0" y="188"/>
                </a:cxn>
                <a:cxn ang="0">
                  <a:pos x="72" y="267"/>
                </a:cxn>
                <a:cxn ang="0">
                  <a:pos x="123" y="242"/>
                </a:cxn>
                <a:cxn ang="0">
                  <a:pos x="124" y="242"/>
                </a:cxn>
                <a:cxn ang="0">
                  <a:pos x="124" y="263"/>
                </a:cxn>
              </a:cxnLst>
              <a:rect l="0" t="0" r="r" b="b"/>
              <a:pathLst>
                <a:path w="149" h="267">
                  <a:moveTo>
                    <a:pt x="75" y="132"/>
                  </a:moveTo>
                  <a:lnTo>
                    <a:pt x="75" y="132"/>
                  </a:lnTo>
                  <a:cubicBezTo>
                    <a:pt x="106" y="132"/>
                    <a:pt x="125" y="157"/>
                    <a:pt x="125" y="187"/>
                  </a:cubicBezTo>
                  <a:cubicBezTo>
                    <a:pt x="125" y="217"/>
                    <a:pt x="108" y="243"/>
                    <a:pt x="75" y="243"/>
                  </a:cubicBezTo>
                  <a:cubicBezTo>
                    <a:pt x="43" y="243"/>
                    <a:pt x="26" y="216"/>
                    <a:pt x="26" y="186"/>
                  </a:cubicBezTo>
                  <a:cubicBezTo>
                    <a:pt x="26" y="158"/>
                    <a:pt x="45" y="132"/>
                    <a:pt x="75" y="132"/>
                  </a:cubicBezTo>
                  <a:close/>
                  <a:moveTo>
                    <a:pt x="124" y="263"/>
                  </a:moveTo>
                  <a:lnTo>
                    <a:pt x="124" y="263"/>
                  </a:lnTo>
                  <a:lnTo>
                    <a:pt x="149" y="263"/>
                  </a:lnTo>
                  <a:lnTo>
                    <a:pt x="149" y="0"/>
                  </a:lnTo>
                  <a:lnTo>
                    <a:pt x="124" y="0"/>
                  </a:lnTo>
                  <a:lnTo>
                    <a:pt x="124" y="134"/>
                  </a:lnTo>
                  <a:lnTo>
                    <a:pt x="123" y="134"/>
                  </a:lnTo>
                  <a:cubicBezTo>
                    <a:pt x="111" y="118"/>
                    <a:pt x="92" y="109"/>
                    <a:pt x="72" y="109"/>
                  </a:cubicBezTo>
                  <a:cubicBezTo>
                    <a:pt x="27" y="109"/>
                    <a:pt x="0" y="145"/>
                    <a:pt x="0" y="188"/>
                  </a:cubicBezTo>
                  <a:cubicBezTo>
                    <a:pt x="0" y="230"/>
                    <a:pt x="28" y="267"/>
                    <a:pt x="72" y="267"/>
                  </a:cubicBezTo>
                  <a:cubicBezTo>
                    <a:pt x="92" y="267"/>
                    <a:pt x="111" y="258"/>
                    <a:pt x="123" y="242"/>
                  </a:cubicBezTo>
                  <a:lnTo>
                    <a:pt x="124" y="242"/>
                  </a:lnTo>
                  <a:lnTo>
                    <a:pt x="124" y="2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userDrawn="1"/>
          </p:nvSpPr>
          <p:spPr bwMode="auto">
            <a:xfrm>
              <a:off x="374650" y="373063"/>
              <a:ext cx="46038" cy="60325"/>
            </a:xfrm>
            <a:custGeom>
              <a:avLst/>
              <a:gdLst/>
              <a:ahLst/>
              <a:cxnLst>
                <a:cxn ang="0">
                  <a:pos x="26" y="0"/>
                </a:cxn>
                <a:cxn ang="0">
                  <a:pos x="26" y="0"/>
                </a:cxn>
                <a:cxn ang="0">
                  <a:pos x="0" y="0"/>
                </a:cxn>
                <a:cxn ang="0">
                  <a:pos x="0" y="86"/>
                </a:cxn>
                <a:cxn ang="0">
                  <a:pos x="60" y="154"/>
                </a:cxn>
                <a:cxn ang="0">
                  <a:pos x="119" y="86"/>
                </a:cxn>
                <a:cxn ang="0">
                  <a:pos x="119" y="0"/>
                </a:cxn>
                <a:cxn ang="0">
                  <a:pos x="93" y="0"/>
                </a:cxn>
                <a:cxn ang="0">
                  <a:pos x="93" y="84"/>
                </a:cxn>
                <a:cxn ang="0">
                  <a:pos x="60" y="130"/>
                </a:cxn>
                <a:cxn ang="0">
                  <a:pos x="26" y="84"/>
                </a:cxn>
                <a:cxn ang="0">
                  <a:pos x="26" y="0"/>
                </a:cxn>
              </a:cxnLst>
              <a:rect l="0" t="0" r="r" b="b"/>
              <a:pathLst>
                <a:path w="119" h="154">
                  <a:moveTo>
                    <a:pt x="26" y="0"/>
                  </a:moveTo>
                  <a:lnTo>
                    <a:pt x="26" y="0"/>
                  </a:lnTo>
                  <a:lnTo>
                    <a:pt x="0" y="0"/>
                  </a:lnTo>
                  <a:lnTo>
                    <a:pt x="0" y="86"/>
                  </a:lnTo>
                  <a:cubicBezTo>
                    <a:pt x="0" y="126"/>
                    <a:pt x="15" y="154"/>
                    <a:pt x="60" y="154"/>
                  </a:cubicBezTo>
                  <a:cubicBezTo>
                    <a:pt x="104" y="154"/>
                    <a:pt x="119" y="126"/>
                    <a:pt x="119" y="86"/>
                  </a:cubicBezTo>
                  <a:lnTo>
                    <a:pt x="119" y="0"/>
                  </a:lnTo>
                  <a:lnTo>
                    <a:pt x="93" y="0"/>
                  </a:lnTo>
                  <a:lnTo>
                    <a:pt x="93" y="84"/>
                  </a:lnTo>
                  <a:cubicBezTo>
                    <a:pt x="93" y="109"/>
                    <a:pt x="91" y="130"/>
                    <a:pt x="60" y="130"/>
                  </a:cubicBezTo>
                  <a:cubicBezTo>
                    <a:pt x="29" y="130"/>
                    <a:pt x="26" y="109"/>
                    <a:pt x="26" y="84"/>
                  </a:cubicBezTo>
                  <a:lnTo>
                    <a:pt x="26"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userDrawn="1"/>
          </p:nvSpPr>
          <p:spPr bwMode="auto">
            <a:xfrm>
              <a:off x="431800" y="371475"/>
              <a:ext cx="49213" cy="61913"/>
            </a:xfrm>
            <a:custGeom>
              <a:avLst/>
              <a:gdLst/>
              <a:ahLst/>
              <a:cxnLst>
                <a:cxn ang="0">
                  <a:pos x="126" y="15"/>
                </a:cxn>
                <a:cxn ang="0">
                  <a:pos x="126" y="15"/>
                </a:cxn>
                <a:cxn ang="0">
                  <a:pos x="80" y="0"/>
                </a:cxn>
                <a:cxn ang="0">
                  <a:pos x="0" y="79"/>
                </a:cxn>
                <a:cxn ang="0">
                  <a:pos x="80" y="158"/>
                </a:cxn>
                <a:cxn ang="0">
                  <a:pos x="127" y="143"/>
                </a:cxn>
                <a:cxn ang="0">
                  <a:pos x="127" y="109"/>
                </a:cxn>
                <a:cxn ang="0">
                  <a:pos x="127" y="109"/>
                </a:cxn>
                <a:cxn ang="0">
                  <a:pos x="78" y="134"/>
                </a:cxn>
                <a:cxn ang="0">
                  <a:pos x="26" y="79"/>
                </a:cxn>
                <a:cxn ang="0">
                  <a:pos x="79" y="23"/>
                </a:cxn>
                <a:cxn ang="0">
                  <a:pos x="126" y="49"/>
                </a:cxn>
                <a:cxn ang="0">
                  <a:pos x="126" y="49"/>
                </a:cxn>
                <a:cxn ang="0">
                  <a:pos x="126" y="15"/>
                </a:cxn>
              </a:cxnLst>
              <a:rect l="0" t="0" r="r" b="b"/>
              <a:pathLst>
                <a:path w="127" h="158">
                  <a:moveTo>
                    <a:pt x="126" y="15"/>
                  </a:moveTo>
                  <a:lnTo>
                    <a:pt x="126" y="15"/>
                  </a:lnTo>
                  <a:cubicBezTo>
                    <a:pt x="113" y="5"/>
                    <a:pt x="96" y="0"/>
                    <a:pt x="80" y="0"/>
                  </a:cubicBezTo>
                  <a:cubicBezTo>
                    <a:pt x="36" y="0"/>
                    <a:pt x="0" y="34"/>
                    <a:pt x="0" y="79"/>
                  </a:cubicBezTo>
                  <a:cubicBezTo>
                    <a:pt x="0" y="124"/>
                    <a:pt x="34" y="158"/>
                    <a:pt x="80" y="158"/>
                  </a:cubicBezTo>
                  <a:cubicBezTo>
                    <a:pt x="98" y="158"/>
                    <a:pt x="113" y="153"/>
                    <a:pt x="127" y="143"/>
                  </a:cubicBezTo>
                  <a:lnTo>
                    <a:pt x="127" y="109"/>
                  </a:lnTo>
                  <a:lnTo>
                    <a:pt x="127" y="109"/>
                  </a:lnTo>
                  <a:cubicBezTo>
                    <a:pt x="114" y="125"/>
                    <a:pt x="99" y="134"/>
                    <a:pt x="78" y="134"/>
                  </a:cubicBezTo>
                  <a:cubicBezTo>
                    <a:pt x="47" y="134"/>
                    <a:pt x="26" y="109"/>
                    <a:pt x="26" y="79"/>
                  </a:cubicBezTo>
                  <a:cubicBezTo>
                    <a:pt x="26" y="49"/>
                    <a:pt x="48" y="23"/>
                    <a:pt x="79" y="23"/>
                  </a:cubicBezTo>
                  <a:cubicBezTo>
                    <a:pt x="99" y="23"/>
                    <a:pt x="114" y="34"/>
                    <a:pt x="126" y="49"/>
                  </a:cubicBezTo>
                  <a:lnTo>
                    <a:pt x="126" y="49"/>
                  </a:lnTo>
                  <a:lnTo>
                    <a:pt x="126" y="15"/>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noEditPoints="1"/>
            </p:cNvSpPr>
            <p:nvPr userDrawn="1"/>
          </p:nvSpPr>
          <p:spPr bwMode="auto">
            <a:xfrm>
              <a:off x="492125" y="371475"/>
              <a:ext cx="57150" cy="61913"/>
            </a:xfrm>
            <a:custGeom>
              <a:avLst/>
              <a:gdLst/>
              <a:ahLst/>
              <a:cxnLst>
                <a:cxn ang="0">
                  <a:pos x="75" y="23"/>
                </a:cxn>
                <a:cxn ang="0">
                  <a:pos x="75" y="23"/>
                </a:cxn>
                <a:cxn ang="0">
                  <a:pos x="125" y="78"/>
                </a:cxn>
                <a:cxn ang="0">
                  <a:pos x="75" y="134"/>
                </a:cxn>
                <a:cxn ang="0">
                  <a:pos x="26" y="77"/>
                </a:cxn>
                <a:cxn ang="0">
                  <a:pos x="75" y="23"/>
                </a:cxn>
                <a:cxn ang="0">
                  <a:pos x="149" y="4"/>
                </a:cxn>
                <a:cxn ang="0">
                  <a:pos x="149" y="4"/>
                </a:cxn>
                <a:cxn ang="0">
                  <a:pos x="124" y="4"/>
                </a:cxn>
                <a:cxn ang="0">
                  <a:pos x="124" y="25"/>
                </a:cxn>
                <a:cxn ang="0">
                  <a:pos x="123" y="25"/>
                </a:cxn>
                <a:cxn ang="0">
                  <a:pos x="72" y="0"/>
                </a:cxn>
                <a:cxn ang="0">
                  <a:pos x="0" y="79"/>
                </a:cxn>
                <a:cxn ang="0">
                  <a:pos x="71" y="158"/>
                </a:cxn>
                <a:cxn ang="0">
                  <a:pos x="123" y="133"/>
                </a:cxn>
                <a:cxn ang="0">
                  <a:pos x="124" y="133"/>
                </a:cxn>
                <a:cxn ang="0">
                  <a:pos x="124" y="154"/>
                </a:cxn>
                <a:cxn ang="0">
                  <a:pos x="149" y="154"/>
                </a:cxn>
                <a:cxn ang="0">
                  <a:pos x="149" y="4"/>
                </a:cxn>
              </a:cxnLst>
              <a:rect l="0" t="0" r="r" b="b"/>
              <a:pathLst>
                <a:path w="149" h="158">
                  <a:moveTo>
                    <a:pt x="75" y="23"/>
                  </a:moveTo>
                  <a:lnTo>
                    <a:pt x="75" y="23"/>
                  </a:lnTo>
                  <a:cubicBezTo>
                    <a:pt x="106" y="23"/>
                    <a:pt x="125" y="48"/>
                    <a:pt x="125" y="78"/>
                  </a:cubicBezTo>
                  <a:cubicBezTo>
                    <a:pt x="125" y="108"/>
                    <a:pt x="108" y="134"/>
                    <a:pt x="75" y="134"/>
                  </a:cubicBezTo>
                  <a:cubicBezTo>
                    <a:pt x="43" y="134"/>
                    <a:pt x="26" y="107"/>
                    <a:pt x="26" y="77"/>
                  </a:cubicBezTo>
                  <a:cubicBezTo>
                    <a:pt x="26" y="49"/>
                    <a:pt x="45" y="23"/>
                    <a:pt x="75" y="23"/>
                  </a:cubicBezTo>
                  <a:close/>
                  <a:moveTo>
                    <a:pt x="149" y="4"/>
                  </a:moveTo>
                  <a:lnTo>
                    <a:pt x="149" y="4"/>
                  </a:lnTo>
                  <a:lnTo>
                    <a:pt x="124" y="4"/>
                  </a:lnTo>
                  <a:lnTo>
                    <a:pt x="124" y="25"/>
                  </a:lnTo>
                  <a:lnTo>
                    <a:pt x="123" y="25"/>
                  </a:lnTo>
                  <a:cubicBezTo>
                    <a:pt x="111" y="9"/>
                    <a:pt x="92" y="0"/>
                    <a:pt x="72" y="0"/>
                  </a:cubicBezTo>
                  <a:cubicBezTo>
                    <a:pt x="27" y="0"/>
                    <a:pt x="0" y="36"/>
                    <a:pt x="0" y="79"/>
                  </a:cubicBezTo>
                  <a:cubicBezTo>
                    <a:pt x="0" y="121"/>
                    <a:pt x="27" y="158"/>
                    <a:pt x="71" y="158"/>
                  </a:cubicBezTo>
                  <a:cubicBezTo>
                    <a:pt x="92" y="158"/>
                    <a:pt x="110" y="150"/>
                    <a:pt x="123" y="133"/>
                  </a:cubicBezTo>
                  <a:lnTo>
                    <a:pt x="124" y="133"/>
                  </a:lnTo>
                  <a:lnTo>
                    <a:pt x="124" y="154"/>
                  </a:lnTo>
                  <a:lnTo>
                    <a:pt x="149" y="154"/>
                  </a:lnTo>
                  <a:lnTo>
                    <a:pt x="149"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8"/>
            <p:cNvSpPr>
              <a:spLocks/>
            </p:cNvSpPr>
            <p:nvPr userDrawn="1"/>
          </p:nvSpPr>
          <p:spPr bwMode="auto">
            <a:xfrm>
              <a:off x="561975" y="352425"/>
              <a:ext cx="26988" cy="79375"/>
            </a:xfrm>
            <a:custGeom>
              <a:avLst/>
              <a:gdLst/>
              <a:ahLst/>
              <a:cxnLst>
                <a:cxn ang="0">
                  <a:pos x="41" y="78"/>
                </a:cxn>
                <a:cxn ang="0">
                  <a:pos x="41" y="78"/>
                </a:cxn>
                <a:cxn ang="0">
                  <a:pos x="68" y="78"/>
                </a:cxn>
                <a:cxn ang="0">
                  <a:pos x="68" y="54"/>
                </a:cxn>
                <a:cxn ang="0">
                  <a:pos x="41" y="54"/>
                </a:cxn>
                <a:cxn ang="0">
                  <a:pos x="41" y="0"/>
                </a:cxn>
                <a:cxn ang="0">
                  <a:pos x="15" y="0"/>
                </a:cxn>
                <a:cxn ang="0">
                  <a:pos x="15" y="54"/>
                </a:cxn>
                <a:cxn ang="0">
                  <a:pos x="0" y="54"/>
                </a:cxn>
                <a:cxn ang="0">
                  <a:pos x="0" y="78"/>
                </a:cxn>
                <a:cxn ang="0">
                  <a:pos x="15" y="78"/>
                </a:cxn>
                <a:cxn ang="0">
                  <a:pos x="15" y="204"/>
                </a:cxn>
                <a:cxn ang="0">
                  <a:pos x="41" y="204"/>
                </a:cxn>
                <a:cxn ang="0">
                  <a:pos x="41" y="78"/>
                </a:cxn>
              </a:cxnLst>
              <a:rect l="0" t="0" r="r" b="b"/>
              <a:pathLst>
                <a:path w="68" h="204">
                  <a:moveTo>
                    <a:pt x="41" y="78"/>
                  </a:moveTo>
                  <a:lnTo>
                    <a:pt x="41" y="78"/>
                  </a:lnTo>
                  <a:lnTo>
                    <a:pt x="68" y="78"/>
                  </a:lnTo>
                  <a:lnTo>
                    <a:pt x="68" y="54"/>
                  </a:lnTo>
                  <a:lnTo>
                    <a:pt x="41" y="54"/>
                  </a:lnTo>
                  <a:lnTo>
                    <a:pt x="41" y="0"/>
                  </a:lnTo>
                  <a:lnTo>
                    <a:pt x="15" y="0"/>
                  </a:lnTo>
                  <a:lnTo>
                    <a:pt x="15" y="54"/>
                  </a:lnTo>
                  <a:lnTo>
                    <a:pt x="0" y="54"/>
                  </a:lnTo>
                  <a:lnTo>
                    <a:pt x="0" y="78"/>
                  </a:lnTo>
                  <a:lnTo>
                    <a:pt x="15" y="78"/>
                  </a:lnTo>
                  <a:lnTo>
                    <a:pt x="15" y="204"/>
                  </a:lnTo>
                  <a:lnTo>
                    <a:pt x="41" y="204"/>
                  </a:lnTo>
                  <a:lnTo>
                    <a:pt x="41" y="7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9"/>
            <p:cNvSpPr>
              <a:spLocks noEditPoints="1"/>
            </p:cNvSpPr>
            <p:nvPr userDrawn="1"/>
          </p:nvSpPr>
          <p:spPr bwMode="auto">
            <a:xfrm>
              <a:off x="596900" y="344488"/>
              <a:ext cx="14288" cy="87313"/>
            </a:xfrm>
            <a:custGeom>
              <a:avLst/>
              <a:gdLst/>
              <a:ahLst/>
              <a:cxnLst>
                <a:cxn ang="0">
                  <a:pos x="31" y="75"/>
                </a:cxn>
                <a:cxn ang="0">
                  <a:pos x="31" y="75"/>
                </a:cxn>
                <a:cxn ang="0">
                  <a:pos x="6" y="75"/>
                </a:cxn>
                <a:cxn ang="0">
                  <a:pos x="6" y="225"/>
                </a:cxn>
                <a:cxn ang="0">
                  <a:pos x="31" y="225"/>
                </a:cxn>
                <a:cxn ang="0">
                  <a:pos x="31" y="75"/>
                </a:cxn>
                <a:cxn ang="0">
                  <a:pos x="18" y="0"/>
                </a:cxn>
                <a:cxn ang="0">
                  <a:pos x="18" y="0"/>
                </a:cxn>
                <a:cxn ang="0">
                  <a:pos x="0" y="18"/>
                </a:cxn>
                <a:cxn ang="0">
                  <a:pos x="18" y="37"/>
                </a:cxn>
                <a:cxn ang="0">
                  <a:pos x="36" y="18"/>
                </a:cxn>
                <a:cxn ang="0">
                  <a:pos x="18" y="0"/>
                </a:cxn>
              </a:cxnLst>
              <a:rect l="0" t="0" r="r" b="b"/>
              <a:pathLst>
                <a:path w="36" h="225">
                  <a:moveTo>
                    <a:pt x="31" y="75"/>
                  </a:moveTo>
                  <a:lnTo>
                    <a:pt x="31" y="75"/>
                  </a:lnTo>
                  <a:lnTo>
                    <a:pt x="6" y="75"/>
                  </a:lnTo>
                  <a:lnTo>
                    <a:pt x="6" y="225"/>
                  </a:lnTo>
                  <a:lnTo>
                    <a:pt x="31" y="225"/>
                  </a:lnTo>
                  <a:lnTo>
                    <a:pt x="31" y="75"/>
                  </a:lnTo>
                  <a:close/>
                  <a:moveTo>
                    <a:pt x="18" y="0"/>
                  </a:moveTo>
                  <a:lnTo>
                    <a:pt x="18" y="0"/>
                  </a:lnTo>
                  <a:cubicBezTo>
                    <a:pt x="8" y="0"/>
                    <a:pt x="0" y="9"/>
                    <a:pt x="0" y="18"/>
                  </a:cubicBezTo>
                  <a:cubicBezTo>
                    <a:pt x="0" y="29"/>
                    <a:pt x="8" y="37"/>
                    <a:pt x="18" y="37"/>
                  </a:cubicBezTo>
                  <a:cubicBezTo>
                    <a:pt x="28" y="37"/>
                    <a:pt x="36" y="29"/>
                    <a:pt x="36" y="18"/>
                  </a:cubicBezTo>
                  <a:cubicBezTo>
                    <a:pt x="36" y="9"/>
                    <a:pt x="28" y="0"/>
                    <a:pt x="1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20"/>
            <p:cNvSpPr>
              <a:spLocks noEditPoints="1"/>
            </p:cNvSpPr>
            <p:nvPr userDrawn="1"/>
          </p:nvSpPr>
          <p:spPr bwMode="auto">
            <a:xfrm>
              <a:off x="625475" y="371475"/>
              <a:ext cx="60325" cy="61913"/>
            </a:xfrm>
            <a:custGeom>
              <a:avLst/>
              <a:gdLst/>
              <a:ahLst/>
              <a:cxnLst>
                <a:cxn ang="0">
                  <a:pos x="79" y="158"/>
                </a:cxn>
                <a:cxn ang="0">
                  <a:pos x="79" y="158"/>
                </a:cxn>
                <a:cxn ang="0">
                  <a:pos x="158" y="79"/>
                </a:cxn>
                <a:cxn ang="0">
                  <a:pos x="79" y="0"/>
                </a:cxn>
                <a:cxn ang="0">
                  <a:pos x="0" y="79"/>
                </a:cxn>
                <a:cxn ang="0">
                  <a:pos x="79" y="158"/>
                </a:cxn>
                <a:cxn ang="0">
                  <a:pos x="79" y="23"/>
                </a:cxn>
                <a:cxn ang="0">
                  <a:pos x="79" y="23"/>
                </a:cxn>
                <a:cxn ang="0">
                  <a:pos x="132" y="79"/>
                </a:cxn>
                <a:cxn ang="0">
                  <a:pos x="79" y="134"/>
                </a:cxn>
                <a:cxn ang="0">
                  <a:pos x="26" y="79"/>
                </a:cxn>
                <a:cxn ang="0">
                  <a:pos x="79" y="23"/>
                </a:cxn>
              </a:cxnLst>
              <a:rect l="0" t="0" r="r" b="b"/>
              <a:pathLst>
                <a:path w="158" h="158">
                  <a:moveTo>
                    <a:pt x="79" y="158"/>
                  </a:moveTo>
                  <a:lnTo>
                    <a:pt x="79" y="158"/>
                  </a:lnTo>
                  <a:cubicBezTo>
                    <a:pt x="123" y="158"/>
                    <a:pt x="158" y="123"/>
                    <a:pt x="158" y="79"/>
                  </a:cubicBezTo>
                  <a:cubicBezTo>
                    <a:pt x="158" y="35"/>
                    <a:pt x="123" y="0"/>
                    <a:pt x="79" y="0"/>
                  </a:cubicBezTo>
                  <a:cubicBezTo>
                    <a:pt x="35" y="0"/>
                    <a:pt x="0" y="35"/>
                    <a:pt x="0" y="79"/>
                  </a:cubicBezTo>
                  <a:cubicBezTo>
                    <a:pt x="0" y="123"/>
                    <a:pt x="35" y="158"/>
                    <a:pt x="79" y="158"/>
                  </a:cubicBezTo>
                  <a:close/>
                  <a:moveTo>
                    <a:pt x="79" y="23"/>
                  </a:moveTo>
                  <a:lnTo>
                    <a:pt x="79" y="23"/>
                  </a:lnTo>
                  <a:cubicBezTo>
                    <a:pt x="111" y="23"/>
                    <a:pt x="132" y="49"/>
                    <a:pt x="132" y="79"/>
                  </a:cubicBezTo>
                  <a:cubicBezTo>
                    <a:pt x="132" y="110"/>
                    <a:pt x="111" y="134"/>
                    <a:pt x="79" y="134"/>
                  </a:cubicBezTo>
                  <a:cubicBezTo>
                    <a:pt x="47" y="134"/>
                    <a:pt x="26" y="110"/>
                    <a:pt x="26" y="79"/>
                  </a:cubicBezTo>
                  <a:cubicBezTo>
                    <a:pt x="26" y="49"/>
                    <a:pt x="47" y="23"/>
                    <a:pt x="79" y="2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21"/>
            <p:cNvSpPr>
              <a:spLocks/>
            </p:cNvSpPr>
            <p:nvPr userDrawn="1"/>
          </p:nvSpPr>
          <p:spPr bwMode="auto">
            <a:xfrm>
              <a:off x="698500" y="371475"/>
              <a:ext cx="47625" cy="60325"/>
            </a:xfrm>
            <a:custGeom>
              <a:avLst/>
              <a:gdLst/>
              <a:ahLst/>
              <a:cxnLst>
                <a:cxn ang="0">
                  <a:pos x="26" y="4"/>
                </a:cxn>
                <a:cxn ang="0">
                  <a:pos x="26" y="4"/>
                </a:cxn>
                <a:cxn ang="0">
                  <a:pos x="0" y="4"/>
                </a:cxn>
                <a:cxn ang="0">
                  <a:pos x="0" y="154"/>
                </a:cxn>
                <a:cxn ang="0">
                  <a:pos x="26" y="154"/>
                </a:cxn>
                <a:cxn ang="0">
                  <a:pos x="26" y="83"/>
                </a:cxn>
                <a:cxn ang="0">
                  <a:pos x="63" y="23"/>
                </a:cxn>
                <a:cxn ang="0">
                  <a:pos x="95" y="69"/>
                </a:cxn>
                <a:cxn ang="0">
                  <a:pos x="95" y="154"/>
                </a:cxn>
                <a:cxn ang="0">
                  <a:pos x="120" y="154"/>
                </a:cxn>
                <a:cxn ang="0">
                  <a:pos x="120" y="65"/>
                </a:cxn>
                <a:cxn ang="0">
                  <a:pos x="69" y="0"/>
                </a:cxn>
                <a:cxn ang="0">
                  <a:pos x="27" y="22"/>
                </a:cxn>
                <a:cxn ang="0">
                  <a:pos x="26" y="22"/>
                </a:cxn>
                <a:cxn ang="0">
                  <a:pos x="26" y="4"/>
                </a:cxn>
              </a:cxnLst>
              <a:rect l="0" t="0" r="r" b="b"/>
              <a:pathLst>
                <a:path w="120" h="154">
                  <a:moveTo>
                    <a:pt x="26" y="4"/>
                  </a:moveTo>
                  <a:lnTo>
                    <a:pt x="26" y="4"/>
                  </a:lnTo>
                  <a:lnTo>
                    <a:pt x="0" y="4"/>
                  </a:lnTo>
                  <a:lnTo>
                    <a:pt x="0" y="154"/>
                  </a:lnTo>
                  <a:lnTo>
                    <a:pt x="26" y="154"/>
                  </a:lnTo>
                  <a:lnTo>
                    <a:pt x="26" y="83"/>
                  </a:lnTo>
                  <a:cubicBezTo>
                    <a:pt x="26" y="56"/>
                    <a:pt x="28" y="23"/>
                    <a:pt x="63" y="23"/>
                  </a:cubicBezTo>
                  <a:cubicBezTo>
                    <a:pt x="93" y="23"/>
                    <a:pt x="95" y="45"/>
                    <a:pt x="95" y="69"/>
                  </a:cubicBezTo>
                  <a:lnTo>
                    <a:pt x="95" y="154"/>
                  </a:lnTo>
                  <a:lnTo>
                    <a:pt x="120" y="154"/>
                  </a:lnTo>
                  <a:lnTo>
                    <a:pt x="120" y="65"/>
                  </a:lnTo>
                  <a:cubicBezTo>
                    <a:pt x="120" y="30"/>
                    <a:pt x="111" y="0"/>
                    <a:pt x="69" y="0"/>
                  </a:cubicBezTo>
                  <a:cubicBezTo>
                    <a:pt x="51" y="0"/>
                    <a:pt x="37" y="8"/>
                    <a:pt x="27" y="22"/>
                  </a:cubicBezTo>
                  <a:lnTo>
                    <a:pt x="26" y="22"/>
                  </a:lnTo>
                  <a:lnTo>
                    <a:pt x="26"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2"/>
            <p:cNvSpPr>
              <a:spLocks/>
            </p:cNvSpPr>
            <p:nvPr userDrawn="1"/>
          </p:nvSpPr>
          <p:spPr bwMode="auto">
            <a:xfrm>
              <a:off x="795338" y="333375"/>
              <a:ext cx="104775" cy="101600"/>
            </a:xfrm>
            <a:custGeom>
              <a:avLst/>
              <a:gdLst/>
              <a:ahLst/>
              <a:cxnLst>
                <a:cxn ang="0">
                  <a:pos x="0" y="254"/>
                </a:cxn>
                <a:cxn ang="0">
                  <a:pos x="0" y="254"/>
                </a:cxn>
                <a:cxn ang="0">
                  <a:pos x="28" y="254"/>
                </a:cxn>
                <a:cxn ang="0">
                  <a:pos x="59" y="91"/>
                </a:cxn>
                <a:cxn ang="0">
                  <a:pos x="59" y="91"/>
                </a:cxn>
                <a:cxn ang="0">
                  <a:pos x="136" y="264"/>
                </a:cxn>
                <a:cxn ang="0">
                  <a:pos x="214" y="91"/>
                </a:cxn>
                <a:cxn ang="0">
                  <a:pos x="215" y="91"/>
                </a:cxn>
                <a:cxn ang="0">
                  <a:pos x="245" y="254"/>
                </a:cxn>
                <a:cxn ang="0">
                  <a:pos x="273" y="254"/>
                </a:cxn>
                <a:cxn ang="0">
                  <a:pos x="224" y="0"/>
                </a:cxn>
                <a:cxn ang="0">
                  <a:pos x="136" y="202"/>
                </a:cxn>
                <a:cxn ang="0">
                  <a:pos x="49" y="0"/>
                </a:cxn>
                <a:cxn ang="0">
                  <a:pos x="0" y="254"/>
                </a:cxn>
              </a:cxnLst>
              <a:rect l="0" t="0" r="r" b="b"/>
              <a:pathLst>
                <a:path w="273" h="264">
                  <a:moveTo>
                    <a:pt x="0" y="254"/>
                  </a:moveTo>
                  <a:lnTo>
                    <a:pt x="0" y="254"/>
                  </a:lnTo>
                  <a:lnTo>
                    <a:pt x="28" y="254"/>
                  </a:lnTo>
                  <a:lnTo>
                    <a:pt x="59" y="91"/>
                  </a:lnTo>
                  <a:lnTo>
                    <a:pt x="59" y="91"/>
                  </a:lnTo>
                  <a:lnTo>
                    <a:pt x="136" y="264"/>
                  </a:lnTo>
                  <a:lnTo>
                    <a:pt x="214" y="91"/>
                  </a:lnTo>
                  <a:lnTo>
                    <a:pt x="215" y="91"/>
                  </a:lnTo>
                  <a:lnTo>
                    <a:pt x="245" y="254"/>
                  </a:lnTo>
                  <a:lnTo>
                    <a:pt x="273" y="254"/>
                  </a:lnTo>
                  <a:lnTo>
                    <a:pt x="224" y="0"/>
                  </a:lnTo>
                  <a:lnTo>
                    <a:pt x="136" y="202"/>
                  </a:lnTo>
                  <a:lnTo>
                    <a:pt x="49" y="0"/>
                  </a:lnTo>
                  <a:lnTo>
                    <a:pt x="0" y="25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3"/>
            <p:cNvSpPr>
              <a:spLocks noEditPoints="1"/>
            </p:cNvSpPr>
            <p:nvPr userDrawn="1"/>
          </p:nvSpPr>
          <p:spPr bwMode="auto">
            <a:xfrm>
              <a:off x="908050" y="371475"/>
              <a:ext cx="57150" cy="61913"/>
            </a:xfrm>
            <a:custGeom>
              <a:avLst/>
              <a:gdLst/>
              <a:ahLst/>
              <a:cxnLst>
                <a:cxn ang="0">
                  <a:pos x="75" y="23"/>
                </a:cxn>
                <a:cxn ang="0">
                  <a:pos x="75" y="23"/>
                </a:cxn>
                <a:cxn ang="0">
                  <a:pos x="125" y="78"/>
                </a:cxn>
                <a:cxn ang="0">
                  <a:pos x="75" y="134"/>
                </a:cxn>
                <a:cxn ang="0">
                  <a:pos x="26" y="77"/>
                </a:cxn>
                <a:cxn ang="0">
                  <a:pos x="75" y="23"/>
                </a:cxn>
                <a:cxn ang="0">
                  <a:pos x="149" y="4"/>
                </a:cxn>
                <a:cxn ang="0">
                  <a:pos x="149" y="4"/>
                </a:cxn>
                <a:cxn ang="0">
                  <a:pos x="124" y="4"/>
                </a:cxn>
                <a:cxn ang="0">
                  <a:pos x="124" y="25"/>
                </a:cxn>
                <a:cxn ang="0">
                  <a:pos x="123" y="25"/>
                </a:cxn>
                <a:cxn ang="0">
                  <a:pos x="72" y="0"/>
                </a:cxn>
                <a:cxn ang="0">
                  <a:pos x="0" y="79"/>
                </a:cxn>
                <a:cxn ang="0">
                  <a:pos x="71" y="158"/>
                </a:cxn>
                <a:cxn ang="0">
                  <a:pos x="123" y="133"/>
                </a:cxn>
                <a:cxn ang="0">
                  <a:pos x="124" y="133"/>
                </a:cxn>
                <a:cxn ang="0">
                  <a:pos x="124" y="154"/>
                </a:cxn>
                <a:cxn ang="0">
                  <a:pos x="149" y="154"/>
                </a:cxn>
                <a:cxn ang="0">
                  <a:pos x="149" y="4"/>
                </a:cxn>
              </a:cxnLst>
              <a:rect l="0" t="0" r="r" b="b"/>
              <a:pathLst>
                <a:path w="149" h="158">
                  <a:moveTo>
                    <a:pt x="75" y="23"/>
                  </a:moveTo>
                  <a:lnTo>
                    <a:pt x="75" y="23"/>
                  </a:lnTo>
                  <a:cubicBezTo>
                    <a:pt x="106" y="23"/>
                    <a:pt x="125" y="48"/>
                    <a:pt x="125" y="78"/>
                  </a:cubicBezTo>
                  <a:cubicBezTo>
                    <a:pt x="125" y="108"/>
                    <a:pt x="108" y="134"/>
                    <a:pt x="75" y="134"/>
                  </a:cubicBezTo>
                  <a:cubicBezTo>
                    <a:pt x="43" y="134"/>
                    <a:pt x="26" y="107"/>
                    <a:pt x="26" y="77"/>
                  </a:cubicBezTo>
                  <a:cubicBezTo>
                    <a:pt x="26" y="49"/>
                    <a:pt x="45" y="23"/>
                    <a:pt x="75" y="23"/>
                  </a:cubicBezTo>
                  <a:close/>
                  <a:moveTo>
                    <a:pt x="149" y="4"/>
                  </a:moveTo>
                  <a:lnTo>
                    <a:pt x="149" y="4"/>
                  </a:lnTo>
                  <a:lnTo>
                    <a:pt x="124" y="4"/>
                  </a:lnTo>
                  <a:lnTo>
                    <a:pt x="124" y="25"/>
                  </a:lnTo>
                  <a:lnTo>
                    <a:pt x="123" y="25"/>
                  </a:lnTo>
                  <a:cubicBezTo>
                    <a:pt x="111" y="9"/>
                    <a:pt x="92" y="0"/>
                    <a:pt x="72" y="0"/>
                  </a:cubicBezTo>
                  <a:cubicBezTo>
                    <a:pt x="27" y="0"/>
                    <a:pt x="0" y="36"/>
                    <a:pt x="0" y="79"/>
                  </a:cubicBezTo>
                  <a:cubicBezTo>
                    <a:pt x="0" y="121"/>
                    <a:pt x="27" y="158"/>
                    <a:pt x="71" y="158"/>
                  </a:cubicBezTo>
                  <a:cubicBezTo>
                    <a:pt x="93" y="158"/>
                    <a:pt x="110" y="150"/>
                    <a:pt x="123" y="133"/>
                  </a:cubicBezTo>
                  <a:lnTo>
                    <a:pt x="124" y="133"/>
                  </a:lnTo>
                  <a:lnTo>
                    <a:pt x="124" y="154"/>
                  </a:lnTo>
                  <a:lnTo>
                    <a:pt x="149" y="154"/>
                  </a:lnTo>
                  <a:lnTo>
                    <a:pt x="149"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4"/>
            <p:cNvSpPr>
              <a:spLocks noEditPoints="1"/>
            </p:cNvSpPr>
            <p:nvPr userDrawn="1"/>
          </p:nvSpPr>
          <p:spPr bwMode="auto">
            <a:xfrm>
              <a:off x="982663" y="344488"/>
              <a:ext cx="14288" cy="87313"/>
            </a:xfrm>
            <a:custGeom>
              <a:avLst/>
              <a:gdLst/>
              <a:ahLst/>
              <a:cxnLst>
                <a:cxn ang="0">
                  <a:pos x="31" y="75"/>
                </a:cxn>
                <a:cxn ang="0">
                  <a:pos x="31" y="75"/>
                </a:cxn>
                <a:cxn ang="0">
                  <a:pos x="6" y="75"/>
                </a:cxn>
                <a:cxn ang="0">
                  <a:pos x="6" y="225"/>
                </a:cxn>
                <a:cxn ang="0">
                  <a:pos x="31" y="225"/>
                </a:cxn>
                <a:cxn ang="0">
                  <a:pos x="31" y="75"/>
                </a:cxn>
                <a:cxn ang="0">
                  <a:pos x="19" y="0"/>
                </a:cxn>
                <a:cxn ang="0">
                  <a:pos x="19" y="0"/>
                </a:cxn>
                <a:cxn ang="0">
                  <a:pos x="0" y="18"/>
                </a:cxn>
                <a:cxn ang="0">
                  <a:pos x="19" y="37"/>
                </a:cxn>
                <a:cxn ang="0">
                  <a:pos x="37" y="18"/>
                </a:cxn>
                <a:cxn ang="0">
                  <a:pos x="19" y="0"/>
                </a:cxn>
              </a:cxnLst>
              <a:rect l="0" t="0" r="r" b="b"/>
              <a:pathLst>
                <a:path w="37" h="225">
                  <a:moveTo>
                    <a:pt x="31" y="75"/>
                  </a:moveTo>
                  <a:lnTo>
                    <a:pt x="31" y="75"/>
                  </a:lnTo>
                  <a:lnTo>
                    <a:pt x="6" y="75"/>
                  </a:lnTo>
                  <a:lnTo>
                    <a:pt x="6" y="225"/>
                  </a:lnTo>
                  <a:lnTo>
                    <a:pt x="31" y="225"/>
                  </a:lnTo>
                  <a:lnTo>
                    <a:pt x="31" y="75"/>
                  </a:lnTo>
                  <a:close/>
                  <a:moveTo>
                    <a:pt x="19" y="0"/>
                  </a:moveTo>
                  <a:lnTo>
                    <a:pt x="19" y="0"/>
                  </a:lnTo>
                  <a:cubicBezTo>
                    <a:pt x="9" y="0"/>
                    <a:pt x="0" y="9"/>
                    <a:pt x="0" y="18"/>
                  </a:cubicBezTo>
                  <a:cubicBezTo>
                    <a:pt x="0" y="29"/>
                    <a:pt x="9" y="37"/>
                    <a:pt x="19" y="37"/>
                  </a:cubicBezTo>
                  <a:cubicBezTo>
                    <a:pt x="29" y="37"/>
                    <a:pt x="37" y="29"/>
                    <a:pt x="37" y="18"/>
                  </a:cubicBezTo>
                  <a:cubicBezTo>
                    <a:pt x="37" y="9"/>
                    <a:pt x="29" y="0"/>
                    <a:pt x="19"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userDrawn="1"/>
          </p:nvSpPr>
          <p:spPr bwMode="auto">
            <a:xfrm>
              <a:off x="1016000" y="371475"/>
              <a:ext cx="46038" cy="60325"/>
            </a:xfrm>
            <a:custGeom>
              <a:avLst/>
              <a:gdLst/>
              <a:ahLst/>
              <a:cxnLst>
                <a:cxn ang="0">
                  <a:pos x="25" y="4"/>
                </a:cxn>
                <a:cxn ang="0">
                  <a:pos x="25" y="4"/>
                </a:cxn>
                <a:cxn ang="0">
                  <a:pos x="0" y="4"/>
                </a:cxn>
                <a:cxn ang="0">
                  <a:pos x="0" y="154"/>
                </a:cxn>
                <a:cxn ang="0">
                  <a:pos x="25" y="154"/>
                </a:cxn>
                <a:cxn ang="0">
                  <a:pos x="25" y="83"/>
                </a:cxn>
                <a:cxn ang="0">
                  <a:pos x="63" y="23"/>
                </a:cxn>
                <a:cxn ang="0">
                  <a:pos x="94" y="69"/>
                </a:cxn>
                <a:cxn ang="0">
                  <a:pos x="94" y="154"/>
                </a:cxn>
                <a:cxn ang="0">
                  <a:pos x="120" y="154"/>
                </a:cxn>
                <a:cxn ang="0">
                  <a:pos x="120" y="65"/>
                </a:cxn>
                <a:cxn ang="0">
                  <a:pos x="69" y="0"/>
                </a:cxn>
                <a:cxn ang="0">
                  <a:pos x="26" y="22"/>
                </a:cxn>
                <a:cxn ang="0">
                  <a:pos x="25" y="22"/>
                </a:cxn>
                <a:cxn ang="0">
                  <a:pos x="25" y="4"/>
                </a:cxn>
              </a:cxnLst>
              <a:rect l="0" t="0" r="r" b="b"/>
              <a:pathLst>
                <a:path w="120" h="154">
                  <a:moveTo>
                    <a:pt x="25" y="4"/>
                  </a:moveTo>
                  <a:lnTo>
                    <a:pt x="25" y="4"/>
                  </a:lnTo>
                  <a:lnTo>
                    <a:pt x="0" y="4"/>
                  </a:lnTo>
                  <a:lnTo>
                    <a:pt x="0" y="154"/>
                  </a:lnTo>
                  <a:lnTo>
                    <a:pt x="25" y="154"/>
                  </a:lnTo>
                  <a:lnTo>
                    <a:pt x="25" y="83"/>
                  </a:lnTo>
                  <a:cubicBezTo>
                    <a:pt x="25" y="56"/>
                    <a:pt x="28" y="23"/>
                    <a:pt x="63" y="23"/>
                  </a:cubicBezTo>
                  <a:cubicBezTo>
                    <a:pt x="92" y="23"/>
                    <a:pt x="94" y="45"/>
                    <a:pt x="94" y="69"/>
                  </a:cubicBezTo>
                  <a:lnTo>
                    <a:pt x="94" y="154"/>
                  </a:lnTo>
                  <a:lnTo>
                    <a:pt x="120" y="154"/>
                  </a:lnTo>
                  <a:lnTo>
                    <a:pt x="120" y="65"/>
                  </a:lnTo>
                  <a:cubicBezTo>
                    <a:pt x="120" y="30"/>
                    <a:pt x="110" y="0"/>
                    <a:pt x="69" y="0"/>
                  </a:cubicBezTo>
                  <a:cubicBezTo>
                    <a:pt x="50" y="0"/>
                    <a:pt x="37" y="8"/>
                    <a:pt x="26" y="22"/>
                  </a:cubicBezTo>
                  <a:lnTo>
                    <a:pt x="25" y="22"/>
                  </a:lnTo>
                  <a:lnTo>
                    <a:pt x="25"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6"/>
            <p:cNvSpPr>
              <a:spLocks/>
            </p:cNvSpPr>
            <p:nvPr userDrawn="1"/>
          </p:nvSpPr>
          <p:spPr bwMode="auto">
            <a:xfrm>
              <a:off x="1074738" y="352425"/>
              <a:ext cx="26988" cy="79375"/>
            </a:xfrm>
            <a:custGeom>
              <a:avLst/>
              <a:gdLst/>
              <a:ahLst/>
              <a:cxnLst>
                <a:cxn ang="0">
                  <a:pos x="41" y="78"/>
                </a:cxn>
                <a:cxn ang="0">
                  <a:pos x="41" y="78"/>
                </a:cxn>
                <a:cxn ang="0">
                  <a:pos x="67" y="78"/>
                </a:cxn>
                <a:cxn ang="0">
                  <a:pos x="67" y="54"/>
                </a:cxn>
                <a:cxn ang="0">
                  <a:pos x="41" y="54"/>
                </a:cxn>
                <a:cxn ang="0">
                  <a:pos x="41" y="0"/>
                </a:cxn>
                <a:cxn ang="0">
                  <a:pos x="15" y="0"/>
                </a:cxn>
                <a:cxn ang="0">
                  <a:pos x="15" y="54"/>
                </a:cxn>
                <a:cxn ang="0">
                  <a:pos x="0" y="54"/>
                </a:cxn>
                <a:cxn ang="0">
                  <a:pos x="0" y="78"/>
                </a:cxn>
                <a:cxn ang="0">
                  <a:pos x="15" y="78"/>
                </a:cxn>
                <a:cxn ang="0">
                  <a:pos x="15" y="204"/>
                </a:cxn>
                <a:cxn ang="0">
                  <a:pos x="41" y="204"/>
                </a:cxn>
                <a:cxn ang="0">
                  <a:pos x="41" y="78"/>
                </a:cxn>
              </a:cxnLst>
              <a:rect l="0" t="0" r="r" b="b"/>
              <a:pathLst>
                <a:path w="67" h="204">
                  <a:moveTo>
                    <a:pt x="41" y="78"/>
                  </a:moveTo>
                  <a:lnTo>
                    <a:pt x="41" y="78"/>
                  </a:lnTo>
                  <a:lnTo>
                    <a:pt x="67" y="78"/>
                  </a:lnTo>
                  <a:lnTo>
                    <a:pt x="67" y="54"/>
                  </a:lnTo>
                  <a:lnTo>
                    <a:pt x="41" y="54"/>
                  </a:lnTo>
                  <a:lnTo>
                    <a:pt x="41" y="0"/>
                  </a:lnTo>
                  <a:lnTo>
                    <a:pt x="15" y="0"/>
                  </a:lnTo>
                  <a:lnTo>
                    <a:pt x="15" y="54"/>
                  </a:lnTo>
                  <a:lnTo>
                    <a:pt x="0" y="54"/>
                  </a:lnTo>
                  <a:lnTo>
                    <a:pt x="0" y="78"/>
                  </a:lnTo>
                  <a:lnTo>
                    <a:pt x="15" y="78"/>
                  </a:lnTo>
                  <a:lnTo>
                    <a:pt x="15" y="204"/>
                  </a:lnTo>
                  <a:lnTo>
                    <a:pt x="41" y="204"/>
                  </a:lnTo>
                  <a:lnTo>
                    <a:pt x="41" y="7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27"/>
            <p:cNvSpPr>
              <a:spLocks noEditPoints="1"/>
            </p:cNvSpPr>
            <p:nvPr userDrawn="1"/>
          </p:nvSpPr>
          <p:spPr bwMode="auto">
            <a:xfrm>
              <a:off x="1104900" y="371475"/>
              <a:ext cx="57150" cy="61913"/>
            </a:xfrm>
            <a:custGeom>
              <a:avLst/>
              <a:gdLst/>
              <a:ahLst/>
              <a:cxnLst>
                <a:cxn ang="0">
                  <a:pos x="144" y="84"/>
                </a:cxn>
                <a:cxn ang="0">
                  <a:pos x="144" y="84"/>
                </a:cxn>
                <a:cxn ang="0">
                  <a:pos x="73" y="0"/>
                </a:cxn>
                <a:cxn ang="0">
                  <a:pos x="0" y="81"/>
                </a:cxn>
                <a:cxn ang="0">
                  <a:pos x="74" y="158"/>
                </a:cxn>
                <a:cxn ang="0">
                  <a:pos x="143" y="116"/>
                </a:cxn>
                <a:cxn ang="0">
                  <a:pos x="121" y="103"/>
                </a:cxn>
                <a:cxn ang="0">
                  <a:pos x="76" y="134"/>
                </a:cxn>
                <a:cxn ang="0">
                  <a:pos x="26" y="84"/>
                </a:cxn>
                <a:cxn ang="0">
                  <a:pos x="144" y="84"/>
                </a:cxn>
                <a:cxn ang="0">
                  <a:pos x="28" y="63"/>
                </a:cxn>
                <a:cxn ang="0">
                  <a:pos x="28" y="63"/>
                </a:cxn>
                <a:cxn ang="0">
                  <a:pos x="73" y="23"/>
                </a:cxn>
                <a:cxn ang="0">
                  <a:pos x="117" y="63"/>
                </a:cxn>
                <a:cxn ang="0">
                  <a:pos x="28" y="63"/>
                </a:cxn>
              </a:cxnLst>
              <a:rect l="0" t="0" r="r" b="b"/>
              <a:pathLst>
                <a:path w="147" h="158">
                  <a:moveTo>
                    <a:pt x="144" y="84"/>
                  </a:moveTo>
                  <a:lnTo>
                    <a:pt x="144" y="84"/>
                  </a:lnTo>
                  <a:cubicBezTo>
                    <a:pt x="147" y="40"/>
                    <a:pt x="121" y="0"/>
                    <a:pt x="73" y="0"/>
                  </a:cubicBezTo>
                  <a:cubicBezTo>
                    <a:pt x="26" y="0"/>
                    <a:pt x="0" y="36"/>
                    <a:pt x="0" y="81"/>
                  </a:cubicBezTo>
                  <a:cubicBezTo>
                    <a:pt x="0" y="124"/>
                    <a:pt x="29" y="158"/>
                    <a:pt x="74" y="158"/>
                  </a:cubicBezTo>
                  <a:cubicBezTo>
                    <a:pt x="104" y="158"/>
                    <a:pt x="129" y="143"/>
                    <a:pt x="143" y="116"/>
                  </a:cubicBezTo>
                  <a:lnTo>
                    <a:pt x="121" y="103"/>
                  </a:lnTo>
                  <a:cubicBezTo>
                    <a:pt x="111" y="121"/>
                    <a:pt x="97" y="134"/>
                    <a:pt x="76" y="134"/>
                  </a:cubicBezTo>
                  <a:cubicBezTo>
                    <a:pt x="47" y="134"/>
                    <a:pt x="27" y="112"/>
                    <a:pt x="26" y="84"/>
                  </a:cubicBezTo>
                  <a:lnTo>
                    <a:pt x="144" y="84"/>
                  </a:lnTo>
                  <a:close/>
                  <a:moveTo>
                    <a:pt x="28" y="63"/>
                  </a:moveTo>
                  <a:lnTo>
                    <a:pt x="28" y="63"/>
                  </a:lnTo>
                  <a:cubicBezTo>
                    <a:pt x="31" y="41"/>
                    <a:pt x="51" y="23"/>
                    <a:pt x="73" y="23"/>
                  </a:cubicBezTo>
                  <a:cubicBezTo>
                    <a:pt x="96" y="23"/>
                    <a:pt x="114" y="41"/>
                    <a:pt x="117" y="63"/>
                  </a:cubicBezTo>
                  <a:lnTo>
                    <a:pt x="28" y="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28"/>
            <p:cNvSpPr>
              <a:spLocks/>
            </p:cNvSpPr>
            <p:nvPr userDrawn="1"/>
          </p:nvSpPr>
          <p:spPr bwMode="auto">
            <a:xfrm>
              <a:off x="1174750" y="371475"/>
              <a:ext cx="46038" cy="60325"/>
            </a:xfrm>
            <a:custGeom>
              <a:avLst/>
              <a:gdLst/>
              <a:ahLst/>
              <a:cxnLst>
                <a:cxn ang="0">
                  <a:pos x="25" y="4"/>
                </a:cxn>
                <a:cxn ang="0">
                  <a:pos x="25" y="4"/>
                </a:cxn>
                <a:cxn ang="0">
                  <a:pos x="0" y="4"/>
                </a:cxn>
                <a:cxn ang="0">
                  <a:pos x="0" y="154"/>
                </a:cxn>
                <a:cxn ang="0">
                  <a:pos x="25" y="154"/>
                </a:cxn>
                <a:cxn ang="0">
                  <a:pos x="25" y="83"/>
                </a:cxn>
                <a:cxn ang="0">
                  <a:pos x="63" y="23"/>
                </a:cxn>
                <a:cxn ang="0">
                  <a:pos x="94" y="69"/>
                </a:cxn>
                <a:cxn ang="0">
                  <a:pos x="94" y="154"/>
                </a:cxn>
                <a:cxn ang="0">
                  <a:pos x="120" y="154"/>
                </a:cxn>
                <a:cxn ang="0">
                  <a:pos x="120" y="65"/>
                </a:cxn>
                <a:cxn ang="0">
                  <a:pos x="69" y="0"/>
                </a:cxn>
                <a:cxn ang="0">
                  <a:pos x="26" y="22"/>
                </a:cxn>
                <a:cxn ang="0">
                  <a:pos x="25" y="22"/>
                </a:cxn>
                <a:cxn ang="0">
                  <a:pos x="25" y="4"/>
                </a:cxn>
              </a:cxnLst>
              <a:rect l="0" t="0" r="r" b="b"/>
              <a:pathLst>
                <a:path w="120" h="154">
                  <a:moveTo>
                    <a:pt x="25" y="4"/>
                  </a:moveTo>
                  <a:lnTo>
                    <a:pt x="25" y="4"/>
                  </a:lnTo>
                  <a:lnTo>
                    <a:pt x="0" y="4"/>
                  </a:lnTo>
                  <a:lnTo>
                    <a:pt x="0" y="154"/>
                  </a:lnTo>
                  <a:lnTo>
                    <a:pt x="25" y="154"/>
                  </a:lnTo>
                  <a:lnTo>
                    <a:pt x="25" y="83"/>
                  </a:lnTo>
                  <a:cubicBezTo>
                    <a:pt x="25" y="56"/>
                    <a:pt x="28" y="23"/>
                    <a:pt x="63" y="23"/>
                  </a:cubicBezTo>
                  <a:cubicBezTo>
                    <a:pt x="92" y="23"/>
                    <a:pt x="94" y="45"/>
                    <a:pt x="94" y="69"/>
                  </a:cubicBezTo>
                  <a:lnTo>
                    <a:pt x="94" y="154"/>
                  </a:lnTo>
                  <a:lnTo>
                    <a:pt x="120" y="154"/>
                  </a:lnTo>
                  <a:lnTo>
                    <a:pt x="120" y="65"/>
                  </a:lnTo>
                  <a:cubicBezTo>
                    <a:pt x="120" y="30"/>
                    <a:pt x="110" y="0"/>
                    <a:pt x="69" y="0"/>
                  </a:cubicBezTo>
                  <a:cubicBezTo>
                    <a:pt x="50" y="0"/>
                    <a:pt x="36" y="8"/>
                    <a:pt x="26" y="22"/>
                  </a:cubicBezTo>
                  <a:lnTo>
                    <a:pt x="25" y="22"/>
                  </a:lnTo>
                  <a:lnTo>
                    <a:pt x="25"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29"/>
            <p:cNvSpPr>
              <a:spLocks noEditPoints="1"/>
            </p:cNvSpPr>
            <p:nvPr userDrawn="1"/>
          </p:nvSpPr>
          <p:spPr bwMode="auto">
            <a:xfrm>
              <a:off x="1235076" y="371475"/>
              <a:ext cx="57150" cy="61913"/>
            </a:xfrm>
            <a:custGeom>
              <a:avLst/>
              <a:gdLst/>
              <a:ahLst/>
              <a:cxnLst>
                <a:cxn ang="0">
                  <a:pos x="75" y="23"/>
                </a:cxn>
                <a:cxn ang="0">
                  <a:pos x="75" y="23"/>
                </a:cxn>
                <a:cxn ang="0">
                  <a:pos x="125" y="78"/>
                </a:cxn>
                <a:cxn ang="0">
                  <a:pos x="75" y="134"/>
                </a:cxn>
                <a:cxn ang="0">
                  <a:pos x="26" y="77"/>
                </a:cxn>
                <a:cxn ang="0">
                  <a:pos x="75" y="23"/>
                </a:cxn>
                <a:cxn ang="0">
                  <a:pos x="150" y="4"/>
                </a:cxn>
                <a:cxn ang="0">
                  <a:pos x="150" y="4"/>
                </a:cxn>
                <a:cxn ang="0">
                  <a:pos x="124" y="4"/>
                </a:cxn>
                <a:cxn ang="0">
                  <a:pos x="124" y="25"/>
                </a:cxn>
                <a:cxn ang="0">
                  <a:pos x="123" y="25"/>
                </a:cxn>
                <a:cxn ang="0">
                  <a:pos x="72" y="0"/>
                </a:cxn>
                <a:cxn ang="0">
                  <a:pos x="0" y="79"/>
                </a:cxn>
                <a:cxn ang="0">
                  <a:pos x="72" y="158"/>
                </a:cxn>
                <a:cxn ang="0">
                  <a:pos x="123" y="133"/>
                </a:cxn>
                <a:cxn ang="0">
                  <a:pos x="124" y="133"/>
                </a:cxn>
                <a:cxn ang="0">
                  <a:pos x="124" y="154"/>
                </a:cxn>
                <a:cxn ang="0">
                  <a:pos x="150" y="154"/>
                </a:cxn>
                <a:cxn ang="0">
                  <a:pos x="150" y="4"/>
                </a:cxn>
              </a:cxnLst>
              <a:rect l="0" t="0" r="r" b="b"/>
              <a:pathLst>
                <a:path w="150" h="158">
                  <a:moveTo>
                    <a:pt x="75" y="23"/>
                  </a:moveTo>
                  <a:lnTo>
                    <a:pt x="75" y="23"/>
                  </a:lnTo>
                  <a:cubicBezTo>
                    <a:pt x="107" y="23"/>
                    <a:pt x="125" y="48"/>
                    <a:pt x="125" y="78"/>
                  </a:cubicBezTo>
                  <a:cubicBezTo>
                    <a:pt x="125" y="108"/>
                    <a:pt x="108" y="134"/>
                    <a:pt x="75" y="134"/>
                  </a:cubicBezTo>
                  <a:cubicBezTo>
                    <a:pt x="43" y="134"/>
                    <a:pt x="26" y="107"/>
                    <a:pt x="26" y="77"/>
                  </a:cubicBezTo>
                  <a:cubicBezTo>
                    <a:pt x="26" y="49"/>
                    <a:pt x="45" y="23"/>
                    <a:pt x="75" y="23"/>
                  </a:cubicBezTo>
                  <a:close/>
                  <a:moveTo>
                    <a:pt x="150" y="4"/>
                  </a:moveTo>
                  <a:lnTo>
                    <a:pt x="150" y="4"/>
                  </a:lnTo>
                  <a:lnTo>
                    <a:pt x="124" y="4"/>
                  </a:lnTo>
                  <a:lnTo>
                    <a:pt x="124" y="25"/>
                  </a:lnTo>
                  <a:lnTo>
                    <a:pt x="123" y="25"/>
                  </a:lnTo>
                  <a:cubicBezTo>
                    <a:pt x="111" y="9"/>
                    <a:pt x="92" y="0"/>
                    <a:pt x="72" y="0"/>
                  </a:cubicBezTo>
                  <a:cubicBezTo>
                    <a:pt x="27" y="0"/>
                    <a:pt x="0" y="36"/>
                    <a:pt x="0" y="79"/>
                  </a:cubicBezTo>
                  <a:cubicBezTo>
                    <a:pt x="0" y="121"/>
                    <a:pt x="28" y="158"/>
                    <a:pt x="72" y="158"/>
                  </a:cubicBezTo>
                  <a:cubicBezTo>
                    <a:pt x="93" y="158"/>
                    <a:pt x="110" y="150"/>
                    <a:pt x="123" y="133"/>
                  </a:cubicBezTo>
                  <a:lnTo>
                    <a:pt x="124" y="133"/>
                  </a:lnTo>
                  <a:lnTo>
                    <a:pt x="124" y="154"/>
                  </a:lnTo>
                  <a:lnTo>
                    <a:pt x="150" y="154"/>
                  </a:lnTo>
                  <a:lnTo>
                    <a:pt x="150"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30"/>
            <p:cNvSpPr>
              <a:spLocks/>
            </p:cNvSpPr>
            <p:nvPr userDrawn="1"/>
          </p:nvSpPr>
          <p:spPr bwMode="auto">
            <a:xfrm>
              <a:off x="1311276" y="371475"/>
              <a:ext cx="46038" cy="60325"/>
            </a:xfrm>
            <a:custGeom>
              <a:avLst/>
              <a:gdLst/>
              <a:ahLst/>
              <a:cxnLst>
                <a:cxn ang="0">
                  <a:pos x="26" y="4"/>
                </a:cxn>
                <a:cxn ang="0">
                  <a:pos x="26" y="4"/>
                </a:cxn>
                <a:cxn ang="0">
                  <a:pos x="0" y="4"/>
                </a:cxn>
                <a:cxn ang="0">
                  <a:pos x="0" y="154"/>
                </a:cxn>
                <a:cxn ang="0">
                  <a:pos x="26" y="154"/>
                </a:cxn>
                <a:cxn ang="0">
                  <a:pos x="26" y="83"/>
                </a:cxn>
                <a:cxn ang="0">
                  <a:pos x="63" y="23"/>
                </a:cxn>
                <a:cxn ang="0">
                  <a:pos x="95" y="69"/>
                </a:cxn>
                <a:cxn ang="0">
                  <a:pos x="95" y="154"/>
                </a:cxn>
                <a:cxn ang="0">
                  <a:pos x="120" y="154"/>
                </a:cxn>
                <a:cxn ang="0">
                  <a:pos x="120" y="65"/>
                </a:cxn>
                <a:cxn ang="0">
                  <a:pos x="69" y="0"/>
                </a:cxn>
                <a:cxn ang="0">
                  <a:pos x="27" y="22"/>
                </a:cxn>
                <a:cxn ang="0">
                  <a:pos x="26" y="22"/>
                </a:cxn>
                <a:cxn ang="0">
                  <a:pos x="26" y="4"/>
                </a:cxn>
              </a:cxnLst>
              <a:rect l="0" t="0" r="r" b="b"/>
              <a:pathLst>
                <a:path w="120" h="154">
                  <a:moveTo>
                    <a:pt x="26" y="4"/>
                  </a:moveTo>
                  <a:lnTo>
                    <a:pt x="26" y="4"/>
                  </a:lnTo>
                  <a:lnTo>
                    <a:pt x="0" y="4"/>
                  </a:lnTo>
                  <a:lnTo>
                    <a:pt x="0" y="154"/>
                  </a:lnTo>
                  <a:lnTo>
                    <a:pt x="26" y="154"/>
                  </a:lnTo>
                  <a:lnTo>
                    <a:pt x="26" y="83"/>
                  </a:lnTo>
                  <a:cubicBezTo>
                    <a:pt x="26" y="56"/>
                    <a:pt x="28" y="23"/>
                    <a:pt x="63" y="23"/>
                  </a:cubicBezTo>
                  <a:cubicBezTo>
                    <a:pt x="93" y="23"/>
                    <a:pt x="95" y="45"/>
                    <a:pt x="95" y="69"/>
                  </a:cubicBezTo>
                  <a:lnTo>
                    <a:pt x="95" y="154"/>
                  </a:lnTo>
                  <a:lnTo>
                    <a:pt x="120" y="154"/>
                  </a:lnTo>
                  <a:lnTo>
                    <a:pt x="120" y="65"/>
                  </a:lnTo>
                  <a:cubicBezTo>
                    <a:pt x="120" y="30"/>
                    <a:pt x="111" y="0"/>
                    <a:pt x="69" y="0"/>
                  </a:cubicBezTo>
                  <a:cubicBezTo>
                    <a:pt x="51" y="0"/>
                    <a:pt x="37" y="8"/>
                    <a:pt x="27" y="22"/>
                  </a:cubicBezTo>
                  <a:lnTo>
                    <a:pt x="26" y="22"/>
                  </a:lnTo>
                  <a:lnTo>
                    <a:pt x="26"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31"/>
            <p:cNvSpPr>
              <a:spLocks/>
            </p:cNvSpPr>
            <p:nvPr userDrawn="1"/>
          </p:nvSpPr>
          <p:spPr bwMode="auto">
            <a:xfrm>
              <a:off x="1370013" y="371475"/>
              <a:ext cx="49213" cy="61913"/>
            </a:xfrm>
            <a:custGeom>
              <a:avLst/>
              <a:gdLst/>
              <a:ahLst/>
              <a:cxnLst>
                <a:cxn ang="0">
                  <a:pos x="127" y="15"/>
                </a:cxn>
                <a:cxn ang="0">
                  <a:pos x="127" y="15"/>
                </a:cxn>
                <a:cxn ang="0">
                  <a:pos x="80" y="0"/>
                </a:cxn>
                <a:cxn ang="0">
                  <a:pos x="0" y="79"/>
                </a:cxn>
                <a:cxn ang="0">
                  <a:pos x="80" y="158"/>
                </a:cxn>
                <a:cxn ang="0">
                  <a:pos x="128" y="143"/>
                </a:cxn>
                <a:cxn ang="0">
                  <a:pos x="128" y="109"/>
                </a:cxn>
                <a:cxn ang="0">
                  <a:pos x="127" y="109"/>
                </a:cxn>
                <a:cxn ang="0">
                  <a:pos x="78" y="134"/>
                </a:cxn>
                <a:cxn ang="0">
                  <a:pos x="26" y="79"/>
                </a:cxn>
                <a:cxn ang="0">
                  <a:pos x="79" y="23"/>
                </a:cxn>
                <a:cxn ang="0">
                  <a:pos x="126" y="49"/>
                </a:cxn>
                <a:cxn ang="0">
                  <a:pos x="127" y="49"/>
                </a:cxn>
                <a:cxn ang="0">
                  <a:pos x="127" y="15"/>
                </a:cxn>
              </a:cxnLst>
              <a:rect l="0" t="0" r="r" b="b"/>
              <a:pathLst>
                <a:path w="128" h="158">
                  <a:moveTo>
                    <a:pt x="127" y="15"/>
                  </a:moveTo>
                  <a:lnTo>
                    <a:pt x="127" y="15"/>
                  </a:lnTo>
                  <a:cubicBezTo>
                    <a:pt x="113" y="5"/>
                    <a:pt x="97" y="0"/>
                    <a:pt x="80" y="0"/>
                  </a:cubicBezTo>
                  <a:cubicBezTo>
                    <a:pt x="36" y="0"/>
                    <a:pt x="0" y="34"/>
                    <a:pt x="0" y="79"/>
                  </a:cubicBezTo>
                  <a:cubicBezTo>
                    <a:pt x="0" y="124"/>
                    <a:pt x="35" y="158"/>
                    <a:pt x="80" y="158"/>
                  </a:cubicBezTo>
                  <a:cubicBezTo>
                    <a:pt x="98" y="158"/>
                    <a:pt x="113" y="153"/>
                    <a:pt x="128" y="143"/>
                  </a:cubicBezTo>
                  <a:lnTo>
                    <a:pt x="128" y="109"/>
                  </a:lnTo>
                  <a:lnTo>
                    <a:pt x="127" y="109"/>
                  </a:lnTo>
                  <a:cubicBezTo>
                    <a:pt x="115" y="125"/>
                    <a:pt x="100" y="134"/>
                    <a:pt x="78" y="134"/>
                  </a:cubicBezTo>
                  <a:cubicBezTo>
                    <a:pt x="47" y="134"/>
                    <a:pt x="26" y="109"/>
                    <a:pt x="26" y="79"/>
                  </a:cubicBezTo>
                  <a:cubicBezTo>
                    <a:pt x="26" y="49"/>
                    <a:pt x="49" y="23"/>
                    <a:pt x="79" y="23"/>
                  </a:cubicBezTo>
                  <a:cubicBezTo>
                    <a:pt x="100" y="23"/>
                    <a:pt x="114" y="34"/>
                    <a:pt x="126" y="49"/>
                  </a:cubicBezTo>
                  <a:lnTo>
                    <a:pt x="127" y="49"/>
                  </a:lnTo>
                  <a:lnTo>
                    <a:pt x="127" y="15"/>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32"/>
            <p:cNvSpPr>
              <a:spLocks noEditPoints="1"/>
            </p:cNvSpPr>
            <p:nvPr userDrawn="1"/>
          </p:nvSpPr>
          <p:spPr bwMode="auto">
            <a:xfrm>
              <a:off x="1430338" y="371475"/>
              <a:ext cx="55563" cy="61913"/>
            </a:xfrm>
            <a:custGeom>
              <a:avLst/>
              <a:gdLst/>
              <a:ahLst/>
              <a:cxnLst>
                <a:cxn ang="0">
                  <a:pos x="144" y="84"/>
                </a:cxn>
                <a:cxn ang="0">
                  <a:pos x="144" y="84"/>
                </a:cxn>
                <a:cxn ang="0">
                  <a:pos x="73" y="0"/>
                </a:cxn>
                <a:cxn ang="0">
                  <a:pos x="0" y="81"/>
                </a:cxn>
                <a:cxn ang="0">
                  <a:pos x="74" y="158"/>
                </a:cxn>
                <a:cxn ang="0">
                  <a:pos x="143" y="116"/>
                </a:cxn>
                <a:cxn ang="0">
                  <a:pos x="121" y="103"/>
                </a:cxn>
                <a:cxn ang="0">
                  <a:pos x="76" y="134"/>
                </a:cxn>
                <a:cxn ang="0">
                  <a:pos x="26" y="84"/>
                </a:cxn>
                <a:cxn ang="0">
                  <a:pos x="144" y="84"/>
                </a:cxn>
                <a:cxn ang="0">
                  <a:pos x="28" y="63"/>
                </a:cxn>
                <a:cxn ang="0">
                  <a:pos x="28" y="63"/>
                </a:cxn>
                <a:cxn ang="0">
                  <a:pos x="73" y="23"/>
                </a:cxn>
                <a:cxn ang="0">
                  <a:pos x="117" y="63"/>
                </a:cxn>
                <a:cxn ang="0">
                  <a:pos x="28" y="63"/>
                </a:cxn>
              </a:cxnLst>
              <a:rect l="0" t="0" r="r" b="b"/>
              <a:pathLst>
                <a:path w="147" h="158">
                  <a:moveTo>
                    <a:pt x="144" y="84"/>
                  </a:moveTo>
                  <a:lnTo>
                    <a:pt x="144" y="84"/>
                  </a:lnTo>
                  <a:cubicBezTo>
                    <a:pt x="147" y="40"/>
                    <a:pt x="121" y="0"/>
                    <a:pt x="73" y="0"/>
                  </a:cubicBezTo>
                  <a:cubicBezTo>
                    <a:pt x="26" y="0"/>
                    <a:pt x="0" y="36"/>
                    <a:pt x="0" y="81"/>
                  </a:cubicBezTo>
                  <a:cubicBezTo>
                    <a:pt x="0" y="124"/>
                    <a:pt x="29" y="158"/>
                    <a:pt x="74" y="158"/>
                  </a:cubicBezTo>
                  <a:cubicBezTo>
                    <a:pt x="104" y="158"/>
                    <a:pt x="128" y="143"/>
                    <a:pt x="143" y="116"/>
                  </a:cubicBezTo>
                  <a:lnTo>
                    <a:pt x="121" y="103"/>
                  </a:lnTo>
                  <a:cubicBezTo>
                    <a:pt x="111" y="121"/>
                    <a:pt x="97" y="134"/>
                    <a:pt x="76" y="134"/>
                  </a:cubicBezTo>
                  <a:cubicBezTo>
                    <a:pt x="46" y="134"/>
                    <a:pt x="27" y="112"/>
                    <a:pt x="26" y="84"/>
                  </a:cubicBezTo>
                  <a:lnTo>
                    <a:pt x="144" y="84"/>
                  </a:lnTo>
                  <a:close/>
                  <a:moveTo>
                    <a:pt x="28" y="63"/>
                  </a:moveTo>
                  <a:lnTo>
                    <a:pt x="28" y="63"/>
                  </a:lnTo>
                  <a:cubicBezTo>
                    <a:pt x="31" y="41"/>
                    <a:pt x="51" y="23"/>
                    <a:pt x="73" y="23"/>
                  </a:cubicBezTo>
                  <a:cubicBezTo>
                    <a:pt x="96" y="23"/>
                    <a:pt x="114" y="41"/>
                    <a:pt x="117" y="63"/>
                  </a:cubicBezTo>
                  <a:lnTo>
                    <a:pt x="28" y="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33"/>
            <p:cNvSpPr>
              <a:spLocks noEditPoints="1"/>
            </p:cNvSpPr>
            <p:nvPr userDrawn="1"/>
          </p:nvSpPr>
          <p:spPr bwMode="auto">
            <a:xfrm>
              <a:off x="1527176" y="333375"/>
              <a:ext cx="84138" cy="98425"/>
            </a:xfrm>
            <a:custGeom>
              <a:avLst/>
              <a:gdLst/>
              <a:ahLst/>
              <a:cxnLst>
                <a:cxn ang="0">
                  <a:pos x="161" y="184"/>
                </a:cxn>
                <a:cxn ang="0">
                  <a:pos x="161" y="184"/>
                </a:cxn>
                <a:cxn ang="0">
                  <a:pos x="189" y="252"/>
                </a:cxn>
                <a:cxn ang="0">
                  <a:pos x="219" y="252"/>
                </a:cxn>
                <a:cxn ang="0">
                  <a:pos x="111" y="0"/>
                </a:cxn>
                <a:cxn ang="0">
                  <a:pos x="0" y="252"/>
                </a:cxn>
                <a:cxn ang="0">
                  <a:pos x="29" y="252"/>
                </a:cxn>
                <a:cxn ang="0">
                  <a:pos x="58" y="184"/>
                </a:cxn>
                <a:cxn ang="0">
                  <a:pos x="161" y="184"/>
                </a:cxn>
                <a:cxn ang="0">
                  <a:pos x="150" y="159"/>
                </a:cxn>
                <a:cxn ang="0">
                  <a:pos x="150" y="159"/>
                </a:cxn>
                <a:cxn ang="0">
                  <a:pos x="69" y="159"/>
                </a:cxn>
                <a:cxn ang="0">
                  <a:pos x="110" y="62"/>
                </a:cxn>
                <a:cxn ang="0">
                  <a:pos x="150" y="159"/>
                </a:cxn>
              </a:cxnLst>
              <a:rect l="0" t="0" r="r" b="b"/>
              <a:pathLst>
                <a:path w="219" h="252">
                  <a:moveTo>
                    <a:pt x="161" y="184"/>
                  </a:moveTo>
                  <a:lnTo>
                    <a:pt x="161" y="184"/>
                  </a:lnTo>
                  <a:lnTo>
                    <a:pt x="189" y="252"/>
                  </a:lnTo>
                  <a:lnTo>
                    <a:pt x="219" y="252"/>
                  </a:lnTo>
                  <a:lnTo>
                    <a:pt x="111" y="0"/>
                  </a:lnTo>
                  <a:lnTo>
                    <a:pt x="0" y="252"/>
                  </a:lnTo>
                  <a:lnTo>
                    <a:pt x="29" y="252"/>
                  </a:lnTo>
                  <a:lnTo>
                    <a:pt x="58" y="184"/>
                  </a:lnTo>
                  <a:lnTo>
                    <a:pt x="161" y="184"/>
                  </a:lnTo>
                  <a:close/>
                  <a:moveTo>
                    <a:pt x="150" y="159"/>
                  </a:moveTo>
                  <a:lnTo>
                    <a:pt x="150" y="159"/>
                  </a:lnTo>
                  <a:lnTo>
                    <a:pt x="69" y="159"/>
                  </a:lnTo>
                  <a:lnTo>
                    <a:pt x="110" y="62"/>
                  </a:lnTo>
                  <a:lnTo>
                    <a:pt x="150" y="15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Freeform 34"/>
            <p:cNvSpPr>
              <a:spLocks/>
            </p:cNvSpPr>
            <p:nvPr userDrawn="1"/>
          </p:nvSpPr>
          <p:spPr bwMode="auto">
            <a:xfrm>
              <a:off x="1622426" y="330200"/>
              <a:ext cx="9525" cy="101600"/>
            </a:xfrm>
            <a:custGeom>
              <a:avLst/>
              <a:gdLst/>
              <a:ahLst/>
              <a:cxnLst>
                <a:cxn ang="0">
                  <a:pos x="26" y="0"/>
                </a:cxn>
                <a:cxn ang="0">
                  <a:pos x="26" y="0"/>
                </a:cxn>
                <a:cxn ang="0">
                  <a:pos x="0" y="0"/>
                </a:cxn>
                <a:cxn ang="0">
                  <a:pos x="0" y="263"/>
                </a:cxn>
                <a:cxn ang="0">
                  <a:pos x="26" y="263"/>
                </a:cxn>
                <a:cxn ang="0">
                  <a:pos x="26" y="0"/>
                </a:cxn>
              </a:cxnLst>
              <a:rect l="0" t="0" r="r" b="b"/>
              <a:pathLst>
                <a:path w="26" h="263">
                  <a:moveTo>
                    <a:pt x="26" y="0"/>
                  </a:moveTo>
                  <a:lnTo>
                    <a:pt x="26" y="0"/>
                  </a:lnTo>
                  <a:lnTo>
                    <a:pt x="0" y="0"/>
                  </a:lnTo>
                  <a:lnTo>
                    <a:pt x="0" y="263"/>
                  </a:lnTo>
                  <a:lnTo>
                    <a:pt x="26" y="263"/>
                  </a:lnTo>
                  <a:lnTo>
                    <a:pt x="26"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35"/>
            <p:cNvSpPr>
              <a:spLocks/>
            </p:cNvSpPr>
            <p:nvPr userDrawn="1"/>
          </p:nvSpPr>
          <p:spPr bwMode="auto">
            <a:xfrm>
              <a:off x="1649413" y="330200"/>
              <a:ext cx="11113" cy="101600"/>
            </a:xfrm>
            <a:custGeom>
              <a:avLst/>
              <a:gdLst/>
              <a:ahLst/>
              <a:cxnLst>
                <a:cxn ang="0">
                  <a:pos x="25" y="0"/>
                </a:cxn>
                <a:cxn ang="0">
                  <a:pos x="25" y="0"/>
                </a:cxn>
                <a:cxn ang="0">
                  <a:pos x="0" y="0"/>
                </a:cxn>
                <a:cxn ang="0">
                  <a:pos x="0" y="263"/>
                </a:cxn>
                <a:cxn ang="0">
                  <a:pos x="25" y="263"/>
                </a:cxn>
                <a:cxn ang="0">
                  <a:pos x="25" y="0"/>
                </a:cxn>
              </a:cxnLst>
              <a:rect l="0" t="0" r="r" b="b"/>
              <a:pathLst>
                <a:path w="25" h="263">
                  <a:moveTo>
                    <a:pt x="25" y="0"/>
                  </a:moveTo>
                  <a:lnTo>
                    <a:pt x="25" y="0"/>
                  </a:lnTo>
                  <a:lnTo>
                    <a:pt x="0" y="0"/>
                  </a:lnTo>
                  <a:lnTo>
                    <a:pt x="0" y="263"/>
                  </a:lnTo>
                  <a:lnTo>
                    <a:pt x="25" y="263"/>
                  </a:lnTo>
                  <a:lnTo>
                    <a:pt x="25"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36"/>
            <p:cNvSpPr>
              <a:spLocks noEditPoints="1"/>
            </p:cNvSpPr>
            <p:nvPr userDrawn="1"/>
          </p:nvSpPr>
          <p:spPr bwMode="auto">
            <a:xfrm>
              <a:off x="1673226" y="371475"/>
              <a:ext cx="60325" cy="61913"/>
            </a:xfrm>
            <a:custGeom>
              <a:avLst/>
              <a:gdLst/>
              <a:ahLst/>
              <a:cxnLst>
                <a:cxn ang="0">
                  <a:pos x="78" y="158"/>
                </a:cxn>
                <a:cxn ang="0">
                  <a:pos x="78" y="158"/>
                </a:cxn>
                <a:cxn ang="0">
                  <a:pos x="157" y="79"/>
                </a:cxn>
                <a:cxn ang="0">
                  <a:pos x="78" y="0"/>
                </a:cxn>
                <a:cxn ang="0">
                  <a:pos x="0" y="79"/>
                </a:cxn>
                <a:cxn ang="0">
                  <a:pos x="78" y="158"/>
                </a:cxn>
                <a:cxn ang="0">
                  <a:pos x="78" y="23"/>
                </a:cxn>
                <a:cxn ang="0">
                  <a:pos x="78" y="23"/>
                </a:cxn>
                <a:cxn ang="0">
                  <a:pos x="132" y="79"/>
                </a:cxn>
                <a:cxn ang="0">
                  <a:pos x="78" y="134"/>
                </a:cxn>
                <a:cxn ang="0">
                  <a:pos x="25" y="79"/>
                </a:cxn>
                <a:cxn ang="0">
                  <a:pos x="78" y="23"/>
                </a:cxn>
              </a:cxnLst>
              <a:rect l="0" t="0" r="r" b="b"/>
              <a:pathLst>
                <a:path w="157" h="158">
                  <a:moveTo>
                    <a:pt x="78" y="158"/>
                  </a:moveTo>
                  <a:lnTo>
                    <a:pt x="78" y="158"/>
                  </a:lnTo>
                  <a:cubicBezTo>
                    <a:pt x="122" y="158"/>
                    <a:pt x="157" y="123"/>
                    <a:pt x="157" y="79"/>
                  </a:cubicBezTo>
                  <a:cubicBezTo>
                    <a:pt x="157" y="35"/>
                    <a:pt x="122" y="0"/>
                    <a:pt x="78" y="0"/>
                  </a:cubicBezTo>
                  <a:cubicBezTo>
                    <a:pt x="34" y="0"/>
                    <a:pt x="0" y="35"/>
                    <a:pt x="0" y="79"/>
                  </a:cubicBezTo>
                  <a:cubicBezTo>
                    <a:pt x="0" y="123"/>
                    <a:pt x="35" y="158"/>
                    <a:pt x="78" y="158"/>
                  </a:cubicBezTo>
                  <a:close/>
                  <a:moveTo>
                    <a:pt x="78" y="23"/>
                  </a:moveTo>
                  <a:lnTo>
                    <a:pt x="78" y="23"/>
                  </a:lnTo>
                  <a:cubicBezTo>
                    <a:pt x="110" y="23"/>
                    <a:pt x="132" y="49"/>
                    <a:pt x="132" y="79"/>
                  </a:cubicBezTo>
                  <a:cubicBezTo>
                    <a:pt x="132" y="110"/>
                    <a:pt x="110" y="134"/>
                    <a:pt x="78" y="134"/>
                  </a:cubicBezTo>
                  <a:cubicBezTo>
                    <a:pt x="47" y="134"/>
                    <a:pt x="25" y="110"/>
                    <a:pt x="25" y="79"/>
                  </a:cubicBezTo>
                  <a:cubicBezTo>
                    <a:pt x="25" y="49"/>
                    <a:pt x="47" y="23"/>
                    <a:pt x="78" y="2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37"/>
            <p:cNvSpPr>
              <a:spLocks/>
            </p:cNvSpPr>
            <p:nvPr userDrawn="1"/>
          </p:nvSpPr>
          <p:spPr bwMode="auto">
            <a:xfrm>
              <a:off x="1738313" y="368300"/>
              <a:ext cx="93663" cy="66675"/>
            </a:xfrm>
            <a:custGeom>
              <a:avLst/>
              <a:gdLst/>
              <a:ahLst/>
              <a:cxnLst>
                <a:cxn ang="0">
                  <a:pos x="29" y="12"/>
                </a:cxn>
                <a:cxn ang="0">
                  <a:pos x="29" y="12"/>
                </a:cxn>
                <a:cxn ang="0">
                  <a:pos x="0" y="12"/>
                </a:cxn>
                <a:cxn ang="0">
                  <a:pos x="73" y="172"/>
                </a:cxn>
                <a:cxn ang="0">
                  <a:pos x="120" y="61"/>
                </a:cxn>
                <a:cxn ang="0">
                  <a:pos x="166" y="172"/>
                </a:cxn>
                <a:cxn ang="0">
                  <a:pos x="240" y="12"/>
                </a:cxn>
                <a:cxn ang="0">
                  <a:pos x="211" y="12"/>
                </a:cxn>
                <a:cxn ang="0">
                  <a:pos x="166" y="113"/>
                </a:cxn>
                <a:cxn ang="0">
                  <a:pos x="120" y="0"/>
                </a:cxn>
                <a:cxn ang="0">
                  <a:pos x="73" y="113"/>
                </a:cxn>
                <a:cxn ang="0">
                  <a:pos x="29" y="12"/>
                </a:cxn>
              </a:cxnLst>
              <a:rect l="0" t="0" r="r" b="b"/>
              <a:pathLst>
                <a:path w="240" h="172">
                  <a:moveTo>
                    <a:pt x="29" y="12"/>
                  </a:moveTo>
                  <a:lnTo>
                    <a:pt x="29" y="12"/>
                  </a:lnTo>
                  <a:lnTo>
                    <a:pt x="0" y="12"/>
                  </a:lnTo>
                  <a:lnTo>
                    <a:pt x="73" y="172"/>
                  </a:lnTo>
                  <a:lnTo>
                    <a:pt x="120" y="61"/>
                  </a:lnTo>
                  <a:lnTo>
                    <a:pt x="166" y="172"/>
                  </a:lnTo>
                  <a:lnTo>
                    <a:pt x="240" y="12"/>
                  </a:lnTo>
                  <a:lnTo>
                    <a:pt x="211" y="12"/>
                  </a:lnTo>
                  <a:lnTo>
                    <a:pt x="166" y="113"/>
                  </a:lnTo>
                  <a:lnTo>
                    <a:pt x="120" y="0"/>
                  </a:lnTo>
                  <a:lnTo>
                    <a:pt x="73" y="113"/>
                  </a:lnTo>
                  <a:lnTo>
                    <a:pt x="29" y="12"/>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38"/>
            <p:cNvSpPr>
              <a:spLocks noEditPoints="1"/>
            </p:cNvSpPr>
            <p:nvPr userDrawn="1"/>
          </p:nvSpPr>
          <p:spPr bwMode="auto">
            <a:xfrm>
              <a:off x="1836738" y="371475"/>
              <a:ext cx="57150" cy="61913"/>
            </a:xfrm>
            <a:custGeom>
              <a:avLst/>
              <a:gdLst/>
              <a:ahLst/>
              <a:cxnLst>
                <a:cxn ang="0">
                  <a:pos x="75" y="23"/>
                </a:cxn>
                <a:cxn ang="0">
                  <a:pos x="75" y="23"/>
                </a:cxn>
                <a:cxn ang="0">
                  <a:pos x="126" y="78"/>
                </a:cxn>
                <a:cxn ang="0">
                  <a:pos x="76" y="134"/>
                </a:cxn>
                <a:cxn ang="0">
                  <a:pos x="26" y="77"/>
                </a:cxn>
                <a:cxn ang="0">
                  <a:pos x="75" y="23"/>
                </a:cxn>
                <a:cxn ang="0">
                  <a:pos x="150" y="4"/>
                </a:cxn>
                <a:cxn ang="0">
                  <a:pos x="150" y="4"/>
                </a:cxn>
                <a:cxn ang="0">
                  <a:pos x="124" y="4"/>
                </a:cxn>
                <a:cxn ang="0">
                  <a:pos x="124" y="25"/>
                </a:cxn>
                <a:cxn ang="0">
                  <a:pos x="124" y="25"/>
                </a:cxn>
                <a:cxn ang="0">
                  <a:pos x="72" y="0"/>
                </a:cxn>
                <a:cxn ang="0">
                  <a:pos x="0" y="79"/>
                </a:cxn>
                <a:cxn ang="0">
                  <a:pos x="72" y="158"/>
                </a:cxn>
                <a:cxn ang="0">
                  <a:pos x="124" y="133"/>
                </a:cxn>
                <a:cxn ang="0">
                  <a:pos x="124" y="133"/>
                </a:cxn>
                <a:cxn ang="0">
                  <a:pos x="124" y="154"/>
                </a:cxn>
                <a:cxn ang="0">
                  <a:pos x="150" y="154"/>
                </a:cxn>
                <a:cxn ang="0">
                  <a:pos x="150" y="4"/>
                </a:cxn>
              </a:cxnLst>
              <a:rect l="0" t="0" r="r" b="b"/>
              <a:pathLst>
                <a:path w="150" h="158">
                  <a:moveTo>
                    <a:pt x="75" y="23"/>
                  </a:moveTo>
                  <a:lnTo>
                    <a:pt x="75" y="23"/>
                  </a:lnTo>
                  <a:cubicBezTo>
                    <a:pt x="107" y="23"/>
                    <a:pt x="126" y="48"/>
                    <a:pt x="126" y="78"/>
                  </a:cubicBezTo>
                  <a:cubicBezTo>
                    <a:pt x="126" y="108"/>
                    <a:pt x="108" y="134"/>
                    <a:pt x="76" y="134"/>
                  </a:cubicBezTo>
                  <a:cubicBezTo>
                    <a:pt x="44" y="134"/>
                    <a:pt x="26" y="107"/>
                    <a:pt x="26" y="77"/>
                  </a:cubicBezTo>
                  <a:cubicBezTo>
                    <a:pt x="26" y="49"/>
                    <a:pt x="46" y="23"/>
                    <a:pt x="75" y="23"/>
                  </a:cubicBezTo>
                  <a:close/>
                  <a:moveTo>
                    <a:pt x="150" y="4"/>
                  </a:moveTo>
                  <a:lnTo>
                    <a:pt x="150" y="4"/>
                  </a:lnTo>
                  <a:lnTo>
                    <a:pt x="124" y="4"/>
                  </a:lnTo>
                  <a:lnTo>
                    <a:pt x="124" y="25"/>
                  </a:lnTo>
                  <a:lnTo>
                    <a:pt x="124" y="25"/>
                  </a:lnTo>
                  <a:cubicBezTo>
                    <a:pt x="111" y="9"/>
                    <a:pt x="93" y="0"/>
                    <a:pt x="72" y="0"/>
                  </a:cubicBezTo>
                  <a:cubicBezTo>
                    <a:pt x="27" y="0"/>
                    <a:pt x="0" y="36"/>
                    <a:pt x="0" y="79"/>
                  </a:cubicBezTo>
                  <a:cubicBezTo>
                    <a:pt x="0" y="121"/>
                    <a:pt x="28" y="158"/>
                    <a:pt x="72" y="158"/>
                  </a:cubicBezTo>
                  <a:cubicBezTo>
                    <a:pt x="93" y="158"/>
                    <a:pt x="111" y="150"/>
                    <a:pt x="124" y="133"/>
                  </a:cubicBezTo>
                  <a:lnTo>
                    <a:pt x="124" y="133"/>
                  </a:lnTo>
                  <a:lnTo>
                    <a:pt x="124" y="154"/>
                  </a:lnTo>
                  <a:lnTo>
                    <a:pt x="150" y="154"/>
                  </a:lnTo>
                  <a:lnTo>
                    <a:pt x="150"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39"/>
            <p:cNvSpPr>
              <a:spLocks/>
            </p:cNvSpPr>
            <p:nvPr userDrawn="1"/>
          </p:nvSpPr>
          <p:spPr bwMode="auto">
            <a:xfrm>
              <a:off x="1912938" y="371475"/>
              <a:ext cx="46038" cy="60325"/>
            </a:xfrm>
            <a:custGeom>
              <a:avLst/>
              <a:gdLst/>
              <a:ahLst/>
              <a:cxnLst>
                <a:cxn ang="0">
                  <a:pos x="25" y="4"/>
                </a:cxn>
                <a:cxn ang="0">
                  <a:pos x="25" y="4"/>
                </a:cxn>
                <a:cxn ang="0">
                  <a:pos x="0" y="4"/>
                </a:cxn>
                <a:cxn ang="0">
                  <a:pos x="0" y="154"/>
                </a:cxn>
                <a:cxn ang="0">
                  <a:pos x="25" y="154"/>
                </a:cxn>
                <a:cxn ang="0">
                  <a:pos x="25" y="83"/>
                </a:cxn>
                <a:cxn ang="0">
                  <a:pos x="63" y="23"/>
                </a:cxn>
                <a:cxn ang="0">
                  <a:pos x="94" y="69"/>
                </a:cxn>
                <a:cxn ang="0">
                  <a:pos x="94" y="154"/>
                </a:cxn>
                <a:cxn ang="0">
                  <a:pos x="120" y="154"/>
                </a:cxn>
                <a:cxn ang="0">
                  <a:pos x="120" y="65"/>
                </a:cxn>
                <a:cxn ang="0">
                  <a:pos x="69" y="0"/>
                </a:cxn>
                <a:cxn ang="0">
                  <a:pos x="26" y="22"/>
                </a:cxn>
                <a:cxn ang="0">
                  <a:pos x="25" y="22"/>
                </a:cxn>
                <a:cxn ang="0">
                  <a:pos x="25" y="4"/>
                </a:cxn>
              </a:cxnLst>
              <a:rect l="0" t="0" r="r" b="b"/>
              <a:pathLst>
                <a:path w="120" h="154">
                  <a:moveTo>
                    <a:pt x="25" y="4"/>
                  </a:moveTo>
                  <a:lnTo>
                    <a:pt x="25" y="4"/>
                  </a:lnTo>
                  <a:lnTo>
                    <a:pt x="0" y="4"/>
                  </a:lnTo>
                  <a:lnTo>
                    <a:pt x="0" y="154"/>
                  </a:lnTo>
                  <a:lnTo>
                    <a:pt x="25" y="154"/>
                  </a:lnTo>
                  <a:lnTo>
                    <a:pt x="25" y="83"/>
                  </a:lnTo>
                  <a:cubicBezTo>
                    <a:pt x="25" y="56"/>
                    <a:pt x="27" y="23"/>
                    <a:pt x="63" y="23"/>
                  </a:cubicBezTo>
                  <a:cubicBezTo>
                    <a:pt x="92" y="23"/>
                    <a:pt x="94" y="45"/>
                    <a:pt x="94" y="69"/>
                  </a:cubicBezTo>
                  <a:lnTo>
                    <a:pt x="94" y="154"/>
                  </a:lnTo>
                  <a:lnTo>
                    <a:pt x="120" y="154"/>
                  </a:lnTo>
                  <a:lnTo>
                    <a:pt x="120" y="65"/>
                  </a:lnTo>
                  <a:cubicBezTo>
                    <a:pt x="120" y="30"/>
                    <a:pt x="110" y="0"/>
                    <a:pt x="69" y="0"/>
                  </a:cubicBezTo>
                  <a:cubicBezTo>
                    <a:pt x="50" y="0"/>
                    <a:pt x="36" y="8"/>
                    <a:pt x="26" y="22"/>
                  </a:cubicBezTo>
                  <a:lnTo>
                    <a:pt x="25" y="22"/>
                  </a:lnTo>
                  <a:lnTo>
                    <a:pt x="25"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40"/>
            <p:cNvSpPr>
              <a:spLocks/>
            </p:cNvSpPr>
            <p:nvPr userDrawn="1"/>
          </p:nvSpPr>
          <p:spPr bwMode="auto">
            <a:xfrm>
              <a:off x="1971676" y="371475"/>
              <a:ext cx="49213" cy="61913"/>
            </a:xfrm>
            <a:custGeom>
              <a:avLst/>
              <a:gdLst/>
              <a:ahLst/>
              <a:cxnLst>
                <a:cxn ang="0">
                  <a:pos x="126" y="15"/>
                </a:cxn>
                <a:cxn ang="0">
                  <a:pos x="126" y="15"/>
                </a:cxn>
                <a:cxn ang="0">
                  <a:pos x="80" y="0"/>
                </a:cxn>
                <a:cxn ang="0">
                  <a:pos x="0" y="79"/>
                </a:cxn>
                <a:cxn ang="0">
                  <a:pos x="79" y="158"/>
                </a:cxn>
                <a:cxn ang="0">
                  <a:pos x="127" y="143"/>
                </a:cxn>
                <a:cxn ang="0">
                  <a:pos x="127" y="109"/>
                </a:cxn>
                <a:cxn ang="0">
                  <a:pos x="126" y="109"/>
                </a:cxn>
                <a:cxn ang="0">
                  <a:pos x="77" y="134"/>
                </a:cxn>
                <a:cxn ang="0">
                  <a:pos x="26" y="79"/>
                </a:cxn>
                <a:cxn ang="0">
                  <a:pos x="79" y="23"/>
                </a:cxn>
                <a:cxn ang="0">
                  <a:pos x="125" y="49"/>
                </a:cxn>
                <a:cxn ang="0">
                  <a:pos x="126" y="49"/>
                </a:cxn>
                <a:cxn ang="0">
                  <a:pos x="126" y="15"/>
                </a:cxn>
              </a:cxnLst>
              <a:rect l="0" t="0" r="r" b="b"/>
              <a:pathLst>
                <a:path w="127" h="158">
                  <a:moveTo>
                    <a:pt x="126" y="15"/>
                  </a:moveTo>
                  <a:lnTo>
                    <a:pt x="126" y="15"/>
                  </a:lnTo>
                  <a:cubicBezTo>
                    <a:pt x="113" y="5"/>
                    <a:pt x="96" y="0"/>
                    <a:pt x="80" y="0"/>
                  </a:cubicBezTo>
                  <a:cubicBezTo>
                    <a:pt x="36" y="0"/>
                    <a:pt x="0" y="34"/>
                    <a:pt x="0" y="79"/>
                  </a:cubicBezTo>
                  <a:cubicBezTo>
                    <a:pt x="0" y="124"/>
                    <a:pt x="34" y="158"/>
                    <a:pt x="79" y="158"/>
                  </a:cubicBezTo>
                  <a:cubicBezTo>
                    <a:pt x="97" y="158"/>
                    <a:pt x="112" y="153"/>
                    <a:pt x="127" y="143"/>
                  </a:cubicBezTo>
                  <a:lnTo>
                    <a:pt x="127" y="109"/>
                  </a:lnTo>
                  <a:lnTo>
                    <a:pt x="126" y="109"/>
                  </a:lnTo>
                  <a:cubicBezTo>
                    <a:pt x="114" y="125"/>
                    <a:pt x="99" y="134"/>
                    <a:pt x="77" y="134"/>
                  </a:cubicBezTo>
                  <a:cubicBezTo>
                    <a:pt x="46" y="134"/>
                    <a:pt x="26" y="109"/>
                    <a:pt x="26" y="79"/>
                  </a:cubicBezTo>
                  <a:cubicBezTo>
                    <a:pt x="26" y="49"/>
                    <a:pt x="48" y="23"/>
                    <a:pt x="79" y="23"/>
                  </a:cubicBezTo>
                  <a:cubicBezTo>
                    <a:pt x="99" y="23"/>
                    <a:pt x="114" y="34"/>
                    <a:pt x="125" y="49"/>
                  </a:cubicBezTo>
                  <a:lnTo>
                    <a:pt x="126" y="49"/>
                  </a:lnTo>
                  <a:lnTo>
                    <a:pt x="126" y="15"/>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41"/>
            <p:cNvSpPr>
              <a:spLocks noEditPoints="1"/>
            </p:cNvSpPr>
            <p:nvPr userDrawn="1"/>
          </p:nvSpPr>
          <p:spPr bwMode="auto">
            <a:xfrm>
              <a:off x="2032001" y="371475"/>
              <a:ext cx="55563" cy="61913"/>
            </a:xfrm>
            <a:custGeom>
              <a:avLst/>
              <a:gdLst/>
              <a:ahLst/>
              <a:cxnLst>
                <a:cxn ang="0">
                  <a:pos x="143" y="84"/>
                </a:cxn>
                <a:cxn ang="0">
                  <a:pos x="143" y="84"/>
                </a:cxn>
                <a:cxn ang="0">
                  <a:pos x="72" y="0"/>
                </a:cxn>
                <a:cxn ang="0">
                  <a:pos x="0" y="81"/>
                </a:cxn>
                <a:cxn ang="0">
                  <a:pos x="73" y="158"/>
                </a:cxn>
                <a:cxn ang="0">
                  <a:pos x="142" y="116"/>
                </a:cxn>
                <a:cxn ang="0">
                  <a:pos x="120" y="103"/>
                </a:cxn>
                <a:cxn ang="0">
                  <a:pos x="75" y="134"/>
                </a:cxn>
                <a:cxn ang="0">
                  <a:pos x="26" y="84"/>
                </a:cxn>
                <a:cxn ang="0">
                  <a:pos x="143" y="84"/>
                </a:cxn>
                <a:cxn ang="0">
                  <a:pos x="27" y="63"/>
                </a:cxn>
                <a:cxn ang="0">
                  <a:pos x="27" y="63"/>
                </a:cxn>
                <a:cxn ang="0">
                  <a:pos x="73" y="23"/>
                </a:cxn>
                <a:cxn ang="0">
                  <a:pos x="117" y="63"/>
                </a:cxn>
                <a:cxn ang="0">
                  <a:pos x="27" y="63"/>
                </a:cxn>
              </a:cxnLst>
              <a:rect l="0" t="0" r="r" b="b"/>
              <a:pathLst>
                <a:path w="146" h="158">
                  <a:moveTo>
                    <a:pt x="143" y="84"/>
                  </a:moveTo>
                  <a:lnTo>
                    <a:pt x="143" y="84"/>
                  </a:lnTo>
                  <a:cubicBezTo>
                    <a:pt x="146" y="40"/>
                    <a:pt x="120" y="0"/>
                    <a:pt x="72" y="0"/>
                  </a:cubicBezTo>
                  <a:cubicBezTo>
                    <a:pt x="25" y="0"/>
                    <a:pt x="0" y="36"/>
                    <a:pt x="0" y="81"/>
                  </a:cubicBezTo>
                  <a:cubicBezTo>
                    <a:pt x="0" y="124"/>
                    <a:pt x="28" y="158"/>
                    <a:pt x="73" y="158"/>
                  </a:cubicBezTo>
                  <a:cubicBezTo>
                    <a:pt x="104" y="158"/>
                    <a:pt x="128" y="143"/>
                    <a:pt x="142" y="116"/>
                  </a:cubicBezTo>
                  <a:lnTo>
                    <a:pt x="120" y="103"/>
                  </a:lnTo>
                  <a:cubicBezTo>
                    <a:pt x="111" y="121"/>
                    <a:pt x="97" y="134"/>
                    <a:pt x="75" y="134"/>
                  </a:cubicBezTo>
                  <a:cubicBezTo>
                    <a:pt x="46" y="134"/>
                    <a:pt x="26" y="112"/>
                    <a:pt x="26" y="84"/>
                  </a:cubicBezTo>
                  <a:lnTo>
                    <a:pt x="143" y="84"/>
                  </a:lnTo>
                  <a:close/>
                  <a:moveTo>
                    <a:pt x="27" y="63"/>
                  </a:moveTo>
                  <a:lnTo>
                    <a:pt x="27" y="63"/>
                  </a:lnTo>
                  <a:cubicBezTo>
                    <a:pt x="30" y="41"/>
                    <a:pt x="51" y="23"/>
                    <a:pt x="73" y="23"/>
                  </a:cubicBezTo>
                  <a:cubicBezTo>
                    <a:pt x="95" y="23"/>
                    <a:pt x="113" y="41"/>
                    <a:pt x="117" y="63"/>
                  </a:cubicBezTo>
                  <a:lnTo>
                    <a:pt x="27" y="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8C6324-221C-4B68-8210-D9CA496A1B6A}" type="slidenum">
              <a:rPr lang="en-US"/>
              <a:pPr>
                <a:defRPr/>
              </a:pPr>
              <a:t>‹#›</a:t>
            </a:fld>
            <a:endParaRPr lang="en-US"/>
          </a:p>
        </p:txBody>
      </p:sp>
      <p:grpSp>
        <p:nvGrpSpPr>
          <p:cNvPr id="1033" name="Group 23"/>
          <p:cNvGrpSpPr>
            <a:grpSpLocks/>
          </p:cNvGrpSpPr>
          <p:nvPr userDrawn="1"/>
        </p:nvGrpSpPr>
        <p:grpSpPr bwMode="auto">
          <a:xfrm>
            <a:off x="161929" y="6286500"/>
            <a:ext cx="3240087" cy="553989"/>
            <a:chOff x="170" y="1344"/>
            <a:chExt cx="2041" cy="547"/>
          </a:xfrm>
        </p:grpSpPr>
        <p:sp>
          <p:nvSpPr>
            <p:cNvPr id="37" name="Text Box 17"/>
            <p:cNvSpPr txBox="1">
              <a:spLocks noChangeArrowheads="1"/>
            </p:cNvSpPr>
            <p:nvPr userDrawn="1"/>
          </p:nvSpPr>
          <p:spPr bwMode="auto">
            <a:xfrm>
              <a:off x="170" y="1344"/>
              <a:ext cx="2041" cy="547"/>
            </a:xfrm>
            <a:prstGeom prst="rect">
              <a:avLst/>
            </a:prstGeom>
            <a:noFill/>
            <a:ln w="9525">
              <a:noFill/>
              <a:miter lim="800000"/>
              <a:headEnd/>
              <a:tailEnd/>
            </a:ln>
            <a:effectLst/>
          </p:spPr>
          <p:txBody>
            <a:bodyPr>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indent="0" algn="l" defTabSz="914400" rtl="0" eaLnBrk="1" fontAlgn="base" latinLnBrk="0" hangingPunct="1">
                <a:lnSpc>
                  <a:spcPct val="100000"/>
                </a:lnSpc>
                <a:spcBef>
                  <a:spcPct val="50000"/>
                </a:spcBef>
                <a:spcAft>
                  <a:spcPct val="0"/>
                </a:spcAft>
                <a:buClrTx/>
                <a:buSzTx/>
                <a:buFontTx/>
                <a:buNone/>
                <a:tabLst/>
                <a:defRPr/>
              </a:pPr>
              <a:r>
                <a:rPr lang="en-GB" sz="1200" dirty="0">
                  <a:latin typeface="Futura Std Book" pitchFamily="34" charset="0"/>
                </a:rPr>
                <a:t>www.cyllidmyfyrwyr</a:t>
              </a:r>
              <a:r>
                <a:rPr lang="en-GB" sz="1200" dirty="0">
                  <a:solidFill>
                    <a:schemeClr val="accent3">
                      <a:lumMod val="75000"/>
                    </a:schemeClr>
                  </a:solidFill>
                  <a:latin typeface="Futura Std Book" pitchFamily="34" charset="0"/>
                </a:rPr>
                <a:t>cymru</a:t>
              </a:r>
              <a:r>
                <a:rPr lang="en-GB" sz="1200" dirty="0">
                  <a:latin typeface="Futura Std Book" pitchFamily="34" charset="0"/>
                </a:rPr>
                <a:t>.co.uk/</a:t>
              </a:r>
              <a:r>
                <a:rPr lang="en-GB" sz="1200" dirty="0">
                  <a:solidFill>
                    <a:schemeClr val="accent3">
                      <a:lumMod val="75000"/>
                    </a:schemeClr>
                  </a:solidFill>
                  <a:latin typeface="Futura Std Book" pitchFamily="34" charset="0"/>
                </a:rPr>
                <a:t>lca</a:t>
              </a:r>
            </a:p>
            <a:p>
              <a:pPr>
                <a:spcBef>
                  <a:spcPct val="50000"/>
                </a:spcBef>
                <a:defRPr/>
              </a:pPr>
              <a:endParaRPr lang="en-GB" sz="1200" dirty="0">
                <a:solidFill>
                  <a:schemeClr val="accent3">
                    <a:lumMod val="75000"/>
                  </a:schemeClr>
                </a:solidFill>
                <a:latin typeface="Futura Std Book" pitchFamily="34" charset="0"/>
              </a:endParaRPr>
            </a:p>
          </p:txBody>
        </p:sp>
        <p:sp>
          <p:nvSpPr>
            <p:cNvPr id="38" name="Text Box 18"/>
            <p:cNvSpPr txBox="1">
              <a:spLocks noChangeArrowheads="1"/>
            </p:cNvSpPr>
            <p:nvPr userDrawn="1"/>
          </p:nvSpPr>
          <p:spPr bwMode="auto">
            <a:xfrm>
              <a:off x="170" y="1526"/>
              <a:ext cx="2041" cy="271"/>
            </a:xfrm>
            <a:prstGeom prst="rect">
              <a:avLst/>
            </a:prstGeom>
            <a:noFill/>
            <a:ln w="9525">
              <a:noFill/>
              <a:miter lim="800000"/>
              <a:headEnd/>
              <a:tailEnd/>
            </a:ln>
            <a:effectLst/>
          </p:spPr>
          <p:txBody>
            <a:bodyPr>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GB" sz="1200" dirty="0">
                  <a:latin typeface="Futura Std Book" pitchFamily="34" charset="0"/>
                </a:rPr>
                <a:t>www.studentfinance</a:t>
              </a:r>
              <a:r>
                <a:rPr lang="en-GB" sz="1200" dirty="0">
                  <a:solidFill>
                    <a:schemeClr val="accent3">
                      <a:lumMod val="75000"/>
                    </a:schemeClr>
                  </a:solidFill>
                  <a:latin typeface="Futura Std Book" pitchFamily="34" charset="0"/>
                </a:rPr>
                <a:t>wales</a:t>
              </a:r>
              <a:r>
                <a:rPr lang="en-GB" sz="1200" dirty="0">
                  <a:latin typeface="Futura Std Book" pitchFamily="34" charset="0"/>
                </a:rPr>
                <a:t>.co.uk/</a:t>
              </a:r>
              <a:r>
                <a:rPr lang="en-GB" sz="1200" dirty="0">
                  <a:solidFill>
                    <a:schemeClr val="accent3">
                      <a:lumMod val="75000"/>
                    </a:schemeClr>
                  </a:solidFill>
                  <a:latin typeface="Futura Std Book" pitchFamily="34" charset="0"/>
                </a:rPr>
                <a:t>ema</a:t>
              </a:r>
            </a:p>
          </p:txBody>
        </p:sp>
      </p:grpSp>
      <p:pic>
        <p:nvPicPr>
          <p:cNvPr id="1034" name="Picture 38" descr="EMAWalesLogo.jpg"/>
          <p:cNvPicPr>
            <a:picLocks noChangeAspect="1"/>
          </p:cNvPicPr>
          <p:nvPr userDrawn="1"/>
        </p:nvPicPr>
        <p:blipFill>
          <a:blip r:embed="rId14" cstate="print"/>
          <a:stretch>
            <a:fillRect/>
          </a:stretch>
        </p:blipFill>
        <p:spPr bwMode="auto">
          <a:xfrm>
            <a:off x="6515807" y="260876"/>
            <a:ext cx="2368545" cy="468847"/>
          </a:xfrm>
          <a:prstGeom prst="rect">
            <a:avLst/>
          </a:prstGeom>
          <a:noFill/>
          <a:ln w="9525">
            <a:noFill/>
            <a:miter lim="800000"/>
            <a:headEnd/>
            <a:tailEnd/>
          </a:ln>
        </p:spPr>
      </p:pic>
      <p:grpSp>
        <p:nvGrpSpPr>
          <p:cNvPr id="74" name="Group 73"/>
          <p:cNvGrpSpPr/>
          <p:nvPr userDrawn="1"/>
        </p:nvGrpSpPr>
        <p:grpSpPr>
          <a:xfrm>
            <a:off x="342195" y="323131"/>
            <a:ext cx="1715574" cy="161310"/>
            <a:chOff x="238125" y="495300"/>
            <a:chExt cx="1435101" cy="134938"/>
          </a:xfrm>
        </p:grpSpPr>
        <p:sp>
          <p:nvSpPr>
            <p:cNvPr id="1066" name="Freeform 42"/>
            <p:cNvSpPr>
              <a:spLocks/>
            </p:cNvSpPr>
            <p:nvPr userDrawn="1"/>
          </p:nvSpPr>
          <p:spPr bwMode="auto">
            <a:xfrm>
              <a:off x="238125" y="504825"/>
              <a:ext cx="34925" cy="92075"/>
            </a:xfrm>
            <a:custGeom>
              <a:avLst/>
              <a:gdLst/>
              <a:ahLst/>
              <a:cxnLst>
                <a:cxn ang="0">
                  <a:pos x="26" y="0"/>
                </a:cxn>
                <a:cxn ang="0">
                  <a:pos x="26" y="0"/>
                </a:cxn>
                <a:cxn ang="0">
                  <a:pos x="0" y="0"/>
                </a:cxn>
                <a:cxn ang="0">
                  <a:pos x="0" y="240"/>
                </a:cxn>
                <a:cxn ang="0">
                  <a:pos x="93" y="240"/>
                </a:cxn>
                <a:cxn ang="0">
                  <a:pos x="93" y="215"/>
                </a:cxn>
                <a:cxn ang="0">
                  <a:pos x="26" y="215"/>
                </a:cxn>
                <a:cxn ang="0">
                  <a:pos x="26" y="0"/>
                </a:cxn>
              </a:cxnLst>
              <a:rect l="0" t="0" r="r" b="b"/>
              <a:pathLst>
                <a:path w="93" h="240">
                  <a:moveTo>
                    <a:pt x="26" y="0"/>
                  </a:moveTo>
                  <a:lnTo>
                    <a:pt x="26" y="0"/>
                  </a:lnTo>
                  <a:lnTo>
                    <a:pt x="0" y="0"/>
                  </a:lnTo>
                  <a:lnTo>
                    <a:pt x="0" y="240"/>
                  </a:lnTo>
                  <a:lnTo>
                    <a:pt x="93" y="240"/>
                  </a:lnTo>
                  <a:lnTo>
                    <a:pt x="93" y="215"/>
                  </a:lnTo>
                  <a:lnTo>
                    <a:pt x="26" y="215"/>
                  </a:lnTo>
                  <a:lnTo>
                    <a:pt x="26"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7" name="Freeform 43"/>
            <p:cNvSpPr>
              <a:spLocks/>
            </p:cNvSpPr>
            <p:nvPr userDrawn="1"/>
          </p:nvSpPr>
          <p:spPr bwMode="auto">
            <a:xfrm>
              <a:off x="274638" y="534988"/>
              <a:ext cx="93663" cy="66675"/>
            </a:xfrm>
            <a:custGeom>
              <a:avLst/>
              <a:gdLst/>
              <a:ahLst/>
              <a:cxnLst>
                <a:cxn ang="0">
                  <a:pos x="29" y="11"/>
                </a:cxn>
                <a:cxn ang="0">
                  <a:pos x="29" y="11"/>
                </a:cxn>
                <a:cxn ang="0">
                  <a:pos x="0" y="11"/>
                </a:cxn>
                <a:cxn ang="0">
                  <a:pos x="74" y="172"/>
                </a:cxn>
                <a:cxn ang="0">
                  <a:pos x="120" y="60"/>
                </a:cxn>
                <a:cxn ang="0">
                  <a:pos x="167" y="172"/>
                </a:cxn>
                <a:cxn ang="0">
                  <a:pos x="241" y="11"/>
                </a:cxn>
                <a:cxn ang="0">
                  <a:pos x="212" y="11"/>
                </a:cxn>
                <a:cxn ang="0">
                  <a:pos x="167" y="113"/>
                </a:cxn>
                <a:cxn ang="0">
                  <a:pos x="120" y="0"/>
                </a:cxn>
                <a:cxn ang="0">
                  <a:pos x="74" y="113"/>
                </a:cxn>
                <a:cxn ang="0">
                  <a:pos x="29" y="11"/>
                </a:cxn>
              </a:cxnLst>
              <a:rect l="0" t="0" r="r" b="b"/>
              <a:pathLst>
                <a:path w="241" h="172">
                  <a:moveTo>
                    <a:pt x="29" y="11"/>
                  </a:moveTo>
                  <a:lnTo>
                    <a:pt x="29" y="11"/>
                  </a:lnTo>
                  <a:lnTo>
                    <a:pt x="0" y="11"/>
                  </a:lnTo>
                  <a:lnTo>
                    <a:pt x="74" y="172"/>
                  </a:lnTo>
                  <a:lnTo>
                    <a:pt x="120" y="60"/>
                  </a:lnTo>
                  <a:lnTo>
                    <a:pt x="167" y="172"/>
                  </a:lnTo>
                  <a:lnTo>
                    <a:pt x="241" y="11"/>
                  </a:lnTo>
                  <a:lnTo>
                    <a:pt x="212" y="11"/>
                  </a:lnTo>
                  <a:lnTo>
                    <a:pt x="167" y="113"/>
                  </a:lnTo>
                  <a:lnTo>
                    <a:pt x="120" y="0"/>
                  </a:lnTo>
                  <a:lnTo>
                    <a:pt x="74" y="113"/>
                  </a:lnTo>
                  <a:lnTo>
                    <a:pt x="29" y="1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8" name="Freeform 44"/>
            <p:cNvSpPr>
              <a:spLocks noEditPoints="1"/>
            </p:cNvSpPr>
            <p:nvPr userDrawn="1"/>
          </p:nvSpPr>
          <p:spPr bwMode="auto">
            <a:xfrm>
              <a:off x="373063" y="538163"/>
              <a:ext cx="57150" cy="60325"/>
            </a:xfrm>
            <a:custGeom>
              <a:avLst/>
              <a:gdLst/>
              <a:ahLst/>
              <a:cxnLst>
                <a:cxn ang="0">
                  <a:pos x="75" y="24"/>
                </a:cxn>
                <a:cxn ang="0">
                  <a:pos x="75" y="24"/>
                </a:cxn>
                <a:cxn ang="0">
                  <a:pos x="125" y="78"/>
                </a:cxn>
                <a:cxn ang="0">
                  <a:pos x="75" y="135"/>
                </a:cxn>
                <a:cxn ang="0">
                  <a:pos x="26" y="78"/>
                </a:cxn>
                <a:cxn ang="0">
                  <a:pos x="75" y="24"/>
                </a:cxn>
                <a:cxn ang="0">
                  <a:pos x="150" y="4"/>
                </a:cxn>
                <a:cxn ang="0">
                  <a:pos x="150" y="4"/>
                </a:cxn>
                <a:cxn ang="0">
                  <a:pos x="124" y="4"/>
                </a:cxn>
                <a:cxn ang="0">
                  <a:pos x="124" y="26"/>
                </a:cxn>
                <a:cxn ang="0">
                  <a:pos x="124" y="26"/>
                </a:cxn>
                <a:cxn ang="0">
                  <a:pos x="72" y="0"/>
                </a:cxn>
                <a:cxn ang="0">
                  <a:pos x="0" y="80"/>
                </a:cxn>
                <a:cxn ang="0">
                  <a:pos x="72" y="158"/>
                </a:cxn>
                <a:cxn ang="0">
                  <a:pos x="124" y="134"/>
                </a:cxn>
                <a:cxn ang="0">
                  <a:pos x="124" y="134"/>
                </a:cxn>
                <a:cxn ang="0">
                  <a:pos x="124" y="154"/>
                </a:cxn>
                <a:cxn ang="0">
                  <a:pos x="150" y="154"/>
                </a:cxn>
                <a:cxn ang="0">
                  <a:pos x="150" y="4"/>
                </a:cxn>
              </a:cxnLst>
              <a:rect l="0" t="0" r="r" b="b"/>
              <a:pathLst>
                <a:path w="150" h="158">
                  <a:moveTo>
                    <a:pt x="75" y="24"/>
                  </a:moveTo>
                  <a:lnTo>
                    <a:pt x="75" y="24"/>
                  </a:lnTo>
                  <a:cubicBezTo>
                    <a:pt x="107" y="24"/>
                    <a:pt x="125" y="48"/>
                    <a:pt x="125" y="78"/>
                  </a:cubicBezTo>
                  <a:cubicBezTo>
                    <a:pt x="125" y="108"/>
                    <a:pt x="108" y="135"/>
                    <a:pt x="75" y="135"/>
                  </a:cubicBezTo>
                  <a:cubicBezTo>
                    <a:pt x="43" y="135"/>
                    <a:pt x="26" y="107"/>
                    <a:pt x="26" y="78"/>
                  </a:cubicBezTo>
                  <a:cubicBezTo>
                    <a:pt x="26" y="50"/>
                    <a:pt x="45" y="24"/>
                    <a:pt x="75" y="24"/>
                  </a:cubicBezTo>
                  <a:close/>
                  <a:moveTo>
                    <a:pt x="150" y="4"/>
                  </a:moveTo>
                  <a:lnTo>
                    <a:pt x="150" y="4"/>
                  </a:lnTo>
                  <a:lnTo>
                    <a:pt x="124" y="4"/>
                  </a:lnTo>
                  <a:lnTo>
                    <a:pt x="124" y="26"/>
                  </a:lnTo>
                  <a:lnTo>
                    <a:pt x="124" y="26"/>
                  </a:lnTo>
                  <a:cubicBezTo>
                    <a:pt x="111" y="10"/>
                    <a:pt x="93" y="0"/>
                    <a:pt x="72" y="0"/>
                  </a:cubicBezTo>
                  <a:cubicBezTo>
                    <a:pt x="27" y="0"/>
                    <a:pt x="0" y="37"/>
                    <a:pt x="0" y="80"/>
                  </a:cubicBezTo>
                  <a:cubicBezTo>
                    <a:pt x="0" y="121"/>
                    <a:pt x="28" y="158"/>
                    <a:pt x="72" y="158"/>
                  </a:cubicBezTo>
                  <a:cubicBezTo>
                    <a:pt x="93" y="158"/>
                    <a:pt x="110" y="150"/>
                    <a:pt x="124" y="134"/>
                  </a:cubicBezTo>
                  <a:lnTo>
                    <a:pt x="124" y="134"/>
                  </a:lnTo>
                  <a:lnTo>
                    <a:pt x="124" y="154"/>
                  </a:lnTo>
                  <a:lnTo>
                    <a:pt x="150" y="154"/>
                  </a:lnTo>
                  <a:lnTo>
                    <a:pt x="150"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45"/>
            <p:cNvSpPr>
              <a:spLocks/>
            </p:cNvSpPr>
            <p:nvPr userDrawn="1"/>
          </p:nvSpPr>
          <p:spPr bwMode="auto">
            <a:xfrm>
              <a:off x="449263" y="538163"/>
              <a:ext cx="46038" cy="58738"/>
            </a:xfrm>
            <a:custGeom>
              <a:avLst/>
              <a:gdLst/>
              <a:ahLst/>
              <a:cxnLst>
                <a:cxn ang="0">
                  <a:pos x="26" y="4"/>
                </a:cxn>
                <a:cxn ang="0">
                  <a:pos x="26" y="4"/>
                </a:cxn>
                <a:cxn ang="0">
                  <a:pos x="0" y="4"/>
                </a:cxn>
                <a:cxn ang="0">
                  <a:pos x="0" y="154"/>
                </a:cxn>
                <a:cxn ang="0">
                  <a:pos x="26" y="154"/>
                </a:cxn>
                <a:cxn ang="0">
                  <a:pos x="26" y="83"/>
                </a:cxn>
                <a:cxn ang="0">
                  <a:pos x="63" y="24"/>
                </a:cxn>
                <a:cxn ang="0">
                  <a:pos x="95" y="70"/>
                </a:cxn>
                <a:cxn ang="0">
                  <a:pos x="95" y="154"/>
                </a:cxn>
                <a:cxn ang="0">
                  <a:pos x="120" y="154"/>
                </a:cxn>
                <a:cxn ang="0">
                  <a:pos x="120" y="65"/>
                </a:cxn>
                <a:cxn ang="0">
                  <a:pos x="69" y="0"/>
                </a:cxn>
                <a:cxn ang="0">
                  <a:pos x="27" y="23"/>
                </a:cxn>
                <a:cxn ang="0">
                  <a:pos x="26" y="23"/>
                </a:cxn>
                <a:cxn ang="0">
                  <a:pos x="26" y="4"/>
                </a:cxn>
              </a:cxnLst>
              <a:rect l="0" t="0" r="r" b="b"/>
              <a:pathLst>
                <a:path w="120" h="154">
                  <a:moveTo>
                    <a:pt x="26" y="4"/>
                  </a:moveTo>
                  <a:lnTo>
                    <a:pt x="26" y="4"/>
                  </a:lnTo>
                  <a:lnTo>
                    <a:pt x="0" y="4"/>
                  </a:lnTo>
                  <a:lnTo>
                    <a:pt x="0" y="154"/>
                  </a:lnTo>
                  <a:lnTo>
                    <a:pt x="26" y="154"/>
                  </a:lnTo>
                  <a:lnTo>
                    <a:pt x="26" y="83"/>
                  </a:lnTo>
                  <a:cubicBezTo>
                    <a:pt x="26" y="56"/>
                    <a:pt x="28" y="24"/>
                    <a:pt x="63" y="24"/>
                  </a:cubicBezTo>
                  <a:cubicBezTo>
                    <a:pt x="93" y="24"/>
                    <a:pt x="95" y="46"/>
                    <a:pt x="95" y="70"/>
                  </a:cubicBezTo>
                  <a:lnTo>
                    <a:pt x="95" y="154"/>
                  </a:lnTo>
                  <a:lnTo>
                    <a:pt x="120" y="154"/>
                  </a:lnTo>
                  <a:lnTo>
                    <a:pt x="120" y="65"/>
                  </a:lnTo>
                  <a:cubicBezTo>
                    <a:pt x="120" y="30"/>
                    <a:pt x="111" y="0"/>
                    <a:pt x="69" y="0"/>
                  </a:cubicBezTo>
                  <a:cubicBezTo>
                    <a:pt x="51" y="0"/>
                    <a:pt x="37" y="8"/>
                    <a:pt x="27" y="23"/>
                  </a:cubicBezTo>
                  <a:lnTo>
                    <a:pt x="26" y="23"/>
                  </a:lnTo>
                  <a:lnTo>
                    <a:pt x="26"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46"/>
            <p:cNvSpPr>
              <a:spLocks/>
            </p:cNvSpPr>
            <p:nvPr userDrawn="1"/>
          </p:nvSpPr>
          <p:spPr bwMode="auto">
            <a:xfrm>
              <a:off x="509588" y="538163"/>
              <a:ext cx="39688" cy="60325"/>
            </a:xfrm>
            <a:custGeom>
              <a:avLst/>
              <a:gdLst/>
              <a:ahLst/>
              <a:cxnLst>
                <a:cxn ang="0">
                  <a:pos x="94" y="28"/>
                </a:cxn>
                <a:cxn ang="0">
                  <a:pos x="94" y="28"/>
                </a:cxn>
                <a:cxn ang="0">
                  <a:pos x="55" y="0"/>
                </a:cxn>
                <a:cxn ang="0">
                  <a:pos x="10" y="43"/>
                </a:cxn>
                <a:cxn ang="0">
                  <a:pos x="78" y="112"/>
                </a:cxn>
                <a:cxn ang="0">
                  <a:pos x="53" y="135"/>
                </a:cxn>
                <a:cxn ang="0">
                  <a:pos x="23" y="111"/>
                </a:cxn>
                <a:cxn ang="0">
                  <a:pos x="0" y="120"/>
                </a:cxn>
                <a:cxn ang="0">
                  <a:pos x="53" y="158"/>
                </a:cxn>
                <a:cxn ang="0">
                  <a:pos x="104" y="110"/>
                </a:cxn>
                <a:cxn ang="0">
                  <a:pos x="69" y="67"/>
                </a:cxn>
                <a:cxn ang="0">
                  <a:pos x="34" y="40"/>
                </a:cxn>
                <a:cxn ang="0">
                  <a:pos x="53" y="24"/>
                </a:cxn>
                <a:cxn ang="0">
                  <a:pos x="73" y="39"/>
                </a:cxn>
                <a:cxn ang="0">
                  <a:pos x="94" y="28"/>
                </a:cxn>
              </a:cxnLst>
              <a:rect l="0" t="0" r="r" b="b"/>
              <a:pathLst>
                <a:path w="104" h="158">
                  <a:moveTo>
                    <a:pt x="94" y="28"/>
                  </a:moveTo>
                  <a:lnTo>
                    <a:pt x="94" y="28"/>
                  </a:lnTo>
                  <a:cubicBezTo>
                    <a:pt x="88" y="12"/>
                    <a:pt x="72" y="0"/>
                    <a:pt x="55" y="0"/>
                  </a:cubicBezTo>
                  <a:cubicBezTo>
                    <a:pt x="30" y="0"/>
                    <a:pt x="10" y="17"/>
                    <a:pt x="10" y="43"/>
                  </a:cubicBezTo>
                  <a:cubicBezTo>
                    <a:pt x="10" y="90"/>
                    <a:pt x="78" y="78"/>
                    <a:pt x="78" y="112"/>
                  </a:cubicBezTo>
                  <a:cubicBezTo>
                    <a:pt x="78" y="126"/>
                    <a:pt x="67" y="135"/>
                    <a:pt x="53" y="135"/>
                  </a:cubicBezTo>
                  <a:cubicBezTo>
                    <a:pt x="36" y="135"/>
                    <a:pt x="29" y="125"/>
                    <a:pt x="23" y="111"/>
                  </a:cubicBezTo>
                  <a:lnTo>
                    <a:pt x="0" y="120"/>
                  </a:lnTo>
                  <a:cubicBezTo>
                    <a:pt x="8" y="144"/>
                    <a:pt x="28" y="158"/>
                    <a:pt x="53" y="158"/>
                  </a:cubicBezTo>
                  <a:cubicBezTo>
                    <a:pt x="81" y="158"/>
                    <a:pt x="104" y="138"/>
                    <a:pt x="104" y="110"/>
                  </a:cubicBezTo>
                  <a:cubicBezTo>
                    <a:pt x="104" y="84"/>
                    <a:pt x="86" y="74"/>
                    <a:pt x="69" y="67"/>
                  </a:cubicBezTo>
                  <a:cubicBezTo>
                    <a:pt x="51" y="59"/>
                    <a:pt x="34" y="54"/>
                    <a:pt x="34" y="40"/>
                  </a:cubicBezTo>
                  <a:cubicBezTo>
                    <a:pt x="34" y="31"/>
                    <a:pt x="44" y="24"/>
                    <a:pt x="53" y="24"/>
                  </a:cubicBezTo>
                  <a:cubicBezTo>
                    <a:pt x="62" y="24"/>
                    <a:pt x="70" y="31"/>
                    <a:pt x="73" y="39"/>
                  </a:cubicBezTo>
                  <a:lnTo>
                    <a:pt x="94" y="2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47"/>
            <p:cNvSpPr>
              <a:spLocks/>
            </p:cNvSpPr>
            <p:nvPr userDrawn="1"/>
          </p:nvSpPr>
          <p:spPr bwMode="auto">
            <a:xfrm>
              <a:off x="596900" y="503238"/>
              <a:ext cx="74613" cy="95250"/>
            </a:xfrm>
            <a:custGeom>
              <a:avLst/>
              <a:gdLst/>
              <a:ahLst/>
              <a:cxnLst>
                <a:cxn ang="0">
                  <a:pos x="197" y="23"/>
                </a:cxn>
                <a:cxn ang="0">
                  <a:pos x="197" y="23"/>
                </a:cxn>
                <a:cxn ang="0">
                  <a:pos x="125" y="0"/>
                </a:cxn>
                <a:cxn ang="0">
                  <a:pos x="0" y="125"/>
                </a:cxn>
                <a:cxn ang="0">
                  <a:pos x="125" y="248"/>
                </a:cxn>
                <a:cxn ang="0">
                  <a:pos x="197" y="225"/>
                </a:cxn>
                <a:cxn ang="0">
                  <a:pos x="197" y="192"/>
                </a:cxn>
                <a:cxn ang="0">
                  <a:pos x="124" y="224"/>
                </a:cxn>
                <a:cxn ang="0">
                  <a:pos x="27" y="124"/>
                </a:cxn>
                <a:cxn ang="0">
                  <a:pos x="124" y="24"/>
                </a:cxn>
                <a:cxn ang="0">
                  <a:pos x="197" y="56"/>
                </a:cxn>
                <a:cxn ang="0">
                  <a:pos x="197" y="23"/>
                </a:cxn>
              </a:cxnLst>
              <a:rect l="0" t="0" r="r" b="b"/>
              <a:pathLst>
                <a:path w="197" h="248">
                  <a:moveTo>
                    <a:pt x="197" y="23"/>
                  </a:moveTo>
                  <a:lnTo>
                    <a:pt x="197" y="23"/>
                  </a:lnTo>
                  <a:cubicBezTo>
                    <a:pt x="176" y="7"/>
                    <a:pt x="152" y="0"/>
                    <a:pt x="125" y="0"/>
                  </a:cubicBezTo>
                  <a:cubicBezTo>
                    <a:pt x="56" y="0"/>
                    <a:pt x="0" y="56"/>
                    <a:pt x="0" y="125"/>
                  </a:cubicBezTo>
                  <a:cubicBezTo>
                    <a:pt x="0" y="193"/>
                    <a:pt x="57" y="248"/>
                    <a:pt x="125" y="248"/>
                  </a:cubicBezTo>
                  <a:cubicBezTo>
                    <a:pt x="151" y="248"/>
                    <a:pt x="176" y="240"/>
                    <a:pt x="197" y="225"/>
                  </a:cubicBezTo>
                  <a:lnTo>
                    <a:pt x="197" y="192"/>
                  </a:lnTo>
                  <a:cubicBezTo>
                    <a:pt x="178" y="211"/>
                    <a:pt x="151" y="224"/>
                    <a:pt x="124" y="224"/>
                  </a:cubicBezTo>
                  <a:cubicBezTo>
                    <a:pt x="70" y="224"/>
                    <a:pt x="27" y="177"/>
                    <a:pt x="27" y="124"/>
                  </a:cubicBezTo>
                  <a:cubicBezTo>
                    <a:pt x="27" y="71"/>
                    <a:pt x="70" y="24"/>
                    <a:pt x="124" y="24"/>
                  </a:cubicBezTo>
                  <a:cubicBezTo>
                    <a:pt x="151" y="24"/>
                    <a:pt x="178" y="37"/>
                    <a:pt x="197" y="56"/>
                  </a:cubicBezTo>
                  <a:lnTo>
                    <a:pt x="197" y="2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48"/>
            <p:cNvSpPr>
              <a:spLocks/>
            </p:cNvSpPr>
            <p:nvPr userDrawn="1"/>
          </p:nvSpPr>
          <p:spPr bwMode="auto">
            <a:xfrm>
              <a:off x="679450" y="539750"/>
              <a:ext cx="61913" cy="90488"/>
            </a:xfrm>
            <a:custGeom>
              <a:avLst/>
              <a:gdLst/>
              <a:ahLst/>
              <a:cxnLst>
                <a:cxn ang="0">
                  <a:pos x="69" y="136"/>
                </a:cxn>
                <a:cxn ang="0">
                  <a:pos x="69" y="136"/>
                </a:cxn>
                <a:cxn ang="0">
                  <a:pos x="21" y="235"/>
                </a:cxn>
                <a:cxn ang="0">
                  <a:pos x="50" y="235"/>
                </a:cxn>
                <a:cxn ang="0">
                  <a:pos x="160" y="0"/>
                </a:cxn>
                <a:cxn ang="0">
                  <a:pos x="131" y="0"/>
                </a:cxn>
                <a:cxn ang="0">
                  <a:pos x="83" y="108"/>
                </a:cxn>
                <a:cxn ang="0">
                  <a:pos x="30" y="0"/>
                </a:cxn>
                <a:cxn ang="0">
                  <a:pos x="0" y="0"/>
                </a:cxn>
                <a:cxn ang="0">
                  <a:pos x="69" y="136"/>
                </a:cxn>
              </a:cxnLst>
              <a:rect l="0" t="0" r="r" b="b"/>
              <a:pathLst>
                <a:path w="160" h="235">
                  <a:moveTo>
                    <a:pt x="69" y="136"/>
                  </a:moveTo>
                  <a:lnTo>
                    <a:pt x="69" y="136"/>
                  </a:lnTo>
                  <a:lnTo>
                    <a:pt x="21" y="235"/>
                  </a:lnTo>
                  <a:lnTo>
                    <a:pt x="50" y="235"/>
                  </a:lnTo>
                  <a:lnTo>
                    <a:pt x="160" y="0"/>
                  </a:lnTo>
                  <a:lnTo>
                    <a:pt x="131" y="0"/>
                  </a:lnTo>
                  <a:lnTo>
                    <a:pt x="83" y="108"/>
                  </a:lnTo>
                  <a:lnTo>
                    <a:pt x="30" y="0"/>
                  </a:lnTo>
                  <a:lnTo>
                    <a:pt x="0" y="0"/>
                  </a:lnTo>
                  <a:lnTo>
                    <a:pt x="69" y="13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49"/>
            <p:cNvSpPr>
              <a:spLocks/>
            </p:cNvSpPr>
            <p:nvPr userDrawn="1"/>
          </p:nvSpPr>
          <p:spPr bwMode="auto">
            <a:xfrm>
              <a:off x="750888" y="538163"/>
              <a:ext cx="46038" cy="58738"/>
            </a:xfrm>
            <a:custGeom>
              <a:avLst/>
              <a:gdLst/>
              <a:ahLst/>
              <a:cxnLst>
                <a:cxn ang="0">
                  <a:pos x="26" y="4"/>
                </a:cxn>
                <a:cxn ang="0">
                  <a:pos x="26" y="4"/>
                </a:cxn>
                <a:cxn ang="0">
                  <a:pos x="0" y="4"/>
                </a:cxn>
                <a:cxn ang="0">
                  <a:pos x="0" y="154"/>
                </a:cxn>
                <a:cxn ang="0">
                  <a:pos x="26" y="154"/>
                </a:cxn>
                <a:cxn ang="0">
                  <a:pos x="26" y="83"/>
                </a:cxn>
                <a:cxn ang="0">
                  <a:pos x="63" y="24"/>
                </a:cxn>
                <a:cxn ang="0">
                  <a:pos x="95" y="70"/>
                </a:cxn>
                <a:cxn ang="0">
                  <a:pos x="95" y="154"/>
                </a:cxn>
                <a:cxn ang="0">
                  <a:pos x="120" y="154"/>
                </a:cxn>
                <a:cxn ang="0">
                  <a:pos x="120" y="65"/>
                </a:cxn>
                <a:cxn ang="0">
                  <a:pos x="69" y="0"/>
                </a:cxn>
                <a:cxn ang="0">
                  <a:pos x="27" y="23"/>
                </a:cxn>
                <a:cxn ang="0">
                  <a:pos x="26" y="23"/>
                </a:cxn>
                <a:cxn ang="0">
                  <a:pos x="26" y="4"/>
                </a:cxn>
              </a:cxnLst>
              <a:rect l="0" t="0" r="r" b="b"/>
              <a:pathLst>
                <a:path w="120" h="154">
                  <a:moveTo>
                    <a:pt x="26" y="4"/>
                  </a:moveTo>
                  <a:lnTo>
                    <a:pt x="26" y="4"/>
                  </a:lnTo>
                  <a:lnTo>
                    <a:pt x="0" y="4"/>
                  </a:lnTo>
                  <a:lnTo>
                    <a:pt x="0" y="154"/>
                  </a:lnTo>
                  <a:lnTo>
                    <a:pt x="26" y="154"/>
                  </a:lnTo>
                  <a:lnTo>
                    <a:pt x="26" y="83"/>
                  </a:lnTo>
                  <a:cubicBezTo>
                    <a:pt x="26" y="56"/>
                    <a:pt x="28" y="24"/>
                    <a:pt x="63" y="24"/>
                  </a:cubicBezTo>
                  <a:cubicBezTo>
                    <a:pt x="93" y="24"/>
                    <a:pt x="95" y="46"/>
                    <a:pt x="95" y="70"/>
                  </a:cubicBezTo>
                  <a:lnTo>
                    <a:pt x="95" y="154"/>
                  </a:lnTo>
                  <a:lnTo>
                    <a:pt x="120" y="154"/>
                  </a:lnTo>
                  <a:lnTo>
                    <a:pt x="120" y="65"/>
                  </a:lnTo>
                  <a:cubicBezTo>
                    <a:pt x="120" y="30"/>
                    <a:pt x="111" y="0"/>
                    <a:pt x="69" y="0"/>
                  </a:cubicBezTo>
                  <a:cubicBezTo>
                    <a:pt x="51" y="0"/>
                    <a:pt x="37" y="8"/>
                    <a:pt x="27" y="23"/>
                  </a:cubicBezTo>
                  <a:lnTo>
                    <a:pt x="26" y="23"/>
                  </a:lnTo>
                  <a:lnTo>
                    <a:pt x="26"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50"/>
            <p:cNvSpPr>
              <a:spLocks/>
            </p:cNvSpPr>
            <p:nvPr userDrawn="1"/>
          </p:nvSpPr>
          <p:spPr bwMode="auto">
            <a:xfrm>
              <a:off x="815975" y="495300"/>
              <a:ext cx="46038" cy="101600"/>
            </a:xfrm>
            <a:custGeom>
              <a:avLst/>
              <a:gdLst/>
              <a:ahLst/>
              <a:cxnLst>
                <a:cxn ang="0">
                  <a:pos x="0" y="0"/>
                </a:cxn>
                <a:cxn ang="0">
                  <a:pos x="0" y="0"/>
                </a:cxn>
                <a:cxn ang="0">
                  <a:pos x="0" y="263"/>
                </a:cxn>
                <a:cxn ang="0">
                  <a:pos x="26" y="263"/>
                </a:cxn>
                <a:cxn ang="0">
                  <a:pos x="26" y="192"/>
                </a:cxn>
                <a:cxn ang="0">
                  <a:pos x="63" y="133"/>
                </a:cxn>
                <a:cxn ang="0">
                  <a:pos x="95" y="179"/>
                </a:cxn>
                <a:cxn ang="0">
                  <a:pos x="95" y="263"/>
                </a:cxn>
                <a:cxn ang="0">
                  <a:pos x="120" y="263"/>
                </a:cxn>
                <a:cxn ang="0">
                  <a:pos x="120" y="174"/>
                </a:cxn>
                <a:cxn ang="0">
                  <a:pos x="69" y="109"/>
                </a:cxn>
                <a:cxn ang="0">
                  <a:pos x="27" y="132"/>
                </a:cxn>
                <a:cxn ang="0">
                  <a:pos x="26" y="131"/>
                </a:cxn>
                <a:cxn ang="0">
                  <a:pos x="26" y="0"/>
                </a:cxn>
                <a:cxn ang="0">
                  <a:pos x="0" y="0"/>
                </a:cxn>
              </a:cxnLst>
              <a:rect l="0" t="0" r="r" b="b"/>
              <a:pathLst>
                <a:path w="120" h="263">
                  <a:moveTo>
                    <a:pt x="0" y="0"/>
                  </a:moveTo>
                  <a:lnTo>
                    <a:pt x="0" y="0"/>
                  </a:lnTo>
                  <a:lnTo>
                    <a:pt x="0" y="263"/>
                  </a:lnTo>
                  <a:lnTo>
                    <a:pt x="26" y="263"/>
                  </a:lnTo>
                  <a:lnTo>
                    <a:pt x="26" y="192"/>
                  </a:lnTo>
                  <a:cubicBezTo>
                    <a:pt x="26" y="165"/>
                    <a:pt x="28" y="133"/>
                    <a:pt x="63" y="133"/>
                  </a:cubicBezTo>
                  <a:cubicBezTo>
                    <a:pt x="93" y="133"/>
                    <a:pt x="95" y="155"/>
                    <a:pt x="95" y="179"/>
                  </a:cubicBezTo>
                  <a:lnTo>
                    <a:pt x="95" y="263"/>
                  </a:lnTo>
                  <a:lnTo>
                    <a:pt x="120" y="263"/>
                  </a:lnTo>
                  <a:lnTo>
                    <a:pt x="120" y="174"/>
                  </a:lnTo>
                  <a:cubicBezTo>
                    <a:pt x="120" y="139"/>
                    <a:pt x="111" y="109"/>
                    <a:pt x="69" y="109"/>
                  </a:cubicBezTo>
                  <a:cubicBezTo>
                    <a:pt x="51" y="109"/>
                    <a:pt x="37" y="117"/>
                    <a:pt x="27" y="132"/>
                  </a:cubicBezTo>
                  <a:lnTo>
                    <a:pt x="26" y="131"/>
                  </a:lnTo>
                  <a:lnTo>
                    <a:pt x="26" y="0"/>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51"/>
            <p:cNvSpPr>
              <a:spLocks noEditPoints="1"/>
            </p:cNvSpPr>
            <p:nvPr userDrawn="1"/>
          </p:nvSpPr>
          <p:spPr bwMode="auto">
            <a:xfrm>
              <a:off x="876300" y="538163"/>
              <a:ext cx="58738" cy="60325"/>
            </a:xfrm>
            <a:custGeom>
              <a:avLst/>
              <a:gdLst/>
              <a:ahLst/>
              <a:cxnLst>
                <a:cxn ang="0">
                  <a:pos x="75" y="24"/>
                </a:cxn>
                <a:cxn ang="0">
                  <a:pos x="75" y="24"/>
                </a:cxn>
                <a:cxn ang="0">
                  <a:pos x="125" y="78"/>
                </a:cxn>
                <a:cxn ang="0">
                  <a:pos x="75" y="135"/>
                </a:cxn>
                <a:cxn ang="0">
                  <a:pos x="26" y="78"/>
                </a:cxn>
                <a:cxn ang="0">
                  <a:pos x="75" y="24"/>
                </a:cxn>
                <a:cxn ang="0">
                  <a:pos x="149" y="4"/>
                </a:cxn>
                <a:cxn ang="0">
                  <a:pos x="149" y="4"/>
                </a:cxn>
                <a:cxn ang="0">
                  <a:pos x="124" y="4"/>
                </a:cxn>
                <a:cxn ang="0">
                  <a:pos x="124" y="26"/>
                </a:cxn>
                <a:cxn ang="0">
                  <a:pos x="123" y="26"/>
                </a:cxn>
                <a:cxn ang="0">
                  <a:pos x="72" y="0"/>
                </a:cxn>
                <a:cxn ang="0">
                  <a:pos x="0" y="80"/>
                </a:cxn>
                <a:cxn ang="0">
                  <a:pos x="71" y="158"/>
                </a:cxn>
                <a:cxn ang="0">
                  <a:pos x="123" y="134"/>
                </a:cxn>
                <a:cxn ang="0">
                  <a:pos x="124" y="134"/>
                </a:cxn>
                <a:cxn ang="0">
                  <a:pos x="124" y="154"/>
                </a:cxn>
                <a:cxn ang="0">
                  <a:pos x="149" y="154"/>
                </a:cxn>
                <a:cxn ang="0">
                  <a:pos x="149" y="4"/>
                </a:cxn>
              </a:cxnLst>
              <a:rect l="0" t="0" r="r" b="b"/>
              <a:pathLst>
                <a:path w="149" h="158">
                  <a:moveTo>
                    <a:pt x="75" y="24"/>
                  </a:moveTo>
                  <a:lnTo>
                    <a:pt x="75" y="24"/>
                  </a:lnTo>
                  <a:cubicBezTo>
                    <a:pt x="106" y="24"/>
                    <a:pt x="125" y="48"/>
                    <a:pt x="125" y="78"/>
                  </a:cubicBezTo>
                  <a:cubicBezTo>
                    <a:pt x="125" y="108"/>
                    <a:pt x="108" y="135"/>
                    <a:pt x="75" y="135"/>
                  </a:cubicBezTo>
                  <a:cubicBezTo>
                    <a:pt x="43" y="135"/>
                    <a:pt x="26" y="107"/>
                    <a:pt x="26" y="78"/>
                  </a:cubicBezTo>
                  <a:cubicBezTo>
                    <a:pt x="26" y="50"/>
                    <a:pt x="45" y="24"/>
                    <a:pt x="75" y="24"/>
                  </a:cubicBezTo>
                  <a:close/>
                  <a:moveTo>
                    <a:pt x="149" y="4"/>
                  </a:moveTo>
                  <a:lnTo>
                    <a:pt x="149" y="4"/>
                  </a:lnTo>
                  <a:lnTo>
                    <a:pt x="124" y="4"/>
                  </a:lnTo>
                  <a:lnTo>
                    <a:pt x="124" y="26"/>
                  </a:lnTo>
                  <a:lnTo>
                    <a:pt x="123" y="26"/>
                  </a:lnTo>
                  <a:cubicBezTo>
                    <a:pt x="111" y="10"/>
                    <a:pt x="92" y="0"/>
                    <a:pt x="72" y="0"/>
                  </a:cubicBezTo>
                  <a:cubicBezTo>
                    <a:pt x="27" y="0"/>
                    <a:pt x="0" y="37"/>
                    <a:pt x="0" y="80"/>
                  </a:cubicBezTo>
                  <a:cubicBezTo>
                    <a:pt x="0" y="121"/>
                    <a:pt x="27" y="158"/>
                    <a:pt x="71" y="158"/>
                  </a:cubicBezTo>
                  <a:cubicBezTo>
                    <a:pt x="92" y="158"/>
                    <a:pt x="110" y="150"/>
                    <a:pt x="123" y="134"/>
                  </a:cubicBezTo>
                  <a:lnTo>
                    <a:pt x="124" y="134"/>
                  </a:lnTo>
                  <a:lnTo>
                    <a:pt x="124" y="154"/>
                  </a:lnTo>
                  <a:lnTo>
                    <a:pt x="149" y="154"/>
                  </a:lnTo>
                  <a:lnTo>
                    <a:pt x="149"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52"/>
            <p:cNvSpPr>
              <a:spLocks/>
            </p:cNvSpPr>
            <p:nvPr userDrawn="1"/>
          </p:nvSpPr>
          <p:spPr bwMode="auto">
            <a:xfrm>
              <a:off x="952500" y="495300"/>
              <a:ext cx="9525" cy="101600"/>
            </a:xfrm>
            <a:custGeom>
              <a:avLst/>
              <a:gdLst/>
              <a:ahLst/>
              <a:cxnLst>
                <a:cxn ang="0">
                  <a:pos x="26" y="0"/>
                </a:cxn>
                <a:cxn ang="0">
                  <a:pos x="26" y="0"/>
                </a:cxn>
                <a:cxn ang="0">
                  <a:pos x="0" y="0"/>
                </a:cxn>
                <a:cxn ang="0">
                  <a:pos x="0" y="263"/>
                </a:cxn>
                <a:cxn ang="0">
                  <a:pos x="26" y="263"/>
                </a:cxn>
                <a:cxn ang="0">
                  <a:pos x="26" y="0"/>
                </a:cxn>
              </a:cxnLst>
              <a:rect l="0" t="0" r="r" b="b"/>
              <a:pathLst>
                <a:path w="26" h="263">
                  <a:moveTo>
                    <a:pt x="26" y="0"/>
                  </a:moveTo>
                  <a:lnTo>
                    <a:pt x="26" y="0"/>
                  </a:lnTo>
                  <a:lnTo>
                    <a:pt x="0" y="0"/>
                  </a:lnTo>
                  <a:lnTo>
                    <a:pt x="0" y="263"/>
                  </a:lnTo>
                  <a:lnTo>
                    <a:pt x="26" y="263"/>
                  </a:lnTo>
                  <a:lnTo>
                    <a:pt x="26"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53"/>
            <p:cNvSpPr>
              <a:spLocks noEditPoints="1"/>
            </p:cNvSpPr>
            <p:nvPr userDrawn="1"/>
          </p:nvSpPr>
          <p:spPr bwMode="auto">
            <a:xfrm>
              <a:off x="981075" y="511175"/>
              <a:ext cx="12700" cy="85725"/>
            </a:xfrm>
            <a:custGeom>
              <a:avLst/>
              <a:gdLst/>
              <a:ahLst/>
              <a:cxnLst>
                <a:cxn ang="0">
                  <a:pos x="31" y="74"/>
                </a:cxn>
                <a:cxn ang="0">
                  <a:pos x="31" y="74"/>
                </a:cxn>
                <a:cxn ang="0">
                  <a:pos x="5" y="74"/>
                </a:cxn>
                <a:cxn ang="0">
                  <a:pos x="5" y="224"/>
                </a:cxn>
                <a:cxn ang="0">
                  <a:pos x="31" y="224"/>
                </a:cxn>
                <a:cxn ang="0">
                  <a:pos x="31" y="74"/>
                </a:cxn>
                <a:cxn ang="0">
                  <a:pos x="18" y="0"/>
                </a:cxn>
                <a:cxn ang="0">
                  <a:pos x="18" y="0"/>
                </a:cxn>
                <a:cxn ang="0">
                  <a:pos x="0" y="18"/>
                </a:cxn>
                <a:cxn ang="0">
                  <a:pos x="18" y="36"/>
                </a:cxn>
                <a:cxn ang="0">
                  <a:pos x="36" y="18"/>
                </a:cxn>
                <a:cxn ang="0">
                  <a:pos x="18" y="0"/>
                </a:cxn>
              </a:cxnLst>
              <a:rect l="0" t="0" r="r" b="b"/>
              <a:pathLst>
                <a:path w="36" h="224">
                  <a:moveTo>
                    <a:pt x="31" y="74"/>
                  </a:moveTo>
                  <a:lnTo>
                    <a:pt x="31" y="74"/>
                  </a:lnTo>
                  <a:lnTo>
                    <a:pt x="5" y="74"/>
                  </a:lnTo>
                  <a:lnTo>
                    <a:pt x="5" y="224"/>
                  </a:lnTo>
                  <a:lnTo>
                    <a:pt x="31" y="224"/>
                  </a:lnTo>
                  <a:lnTo>
                    <a:pt x="31" y="74"/>
                  </a:lnTo>
                  <a:close/>
                  <a:moveTo>
                    <a:pt x="18" y="0"/>
                  </a:moveTo>
                  <a:lnTo>
                    <a:pt x="18" y="0"/>
                  </a:lnTo>
                  <a:cubicBezTo>
                    <a:pt x="8" y="0"/>
                    <a:pt x="0" y="8"/>
                    <a:pt x="0" y="18"/>
                  </a:cubicBezTo>
                  <a:cubicBezTo>
                    <a:pt x="0" y="28"/>
                    <a:pt x="8" y="36"/>
                    <a:pt x="18" y="36"/>
                  </a:cubicBezTo>
                  <a:cubicBezTo>
                    <a:pt x="28" y="36"/>
                    <a:pt x="36" y="28"/>
                    <a:pt x="36" y="18"/>
                  </a:cubicBezTo>
                  <a:cubicBezTo>
                    <a:pt x="36" y="8"/>
                    <a:pt x="28" y="0"/>
                    <a:pt x="1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54"/>
            <p:cNvSpPr>
              <a:spLocks noEditPoints="1"/>
            </p:cNvSpPr>
            <p:nvPr userDrawn="1"/>
          </p:nvSpPr>
          <p:spPr bwMode="auto">
            <a:xfrm>
              <a:off x="1008063" y="538163"/>
              <a:ext cx="57150" cy="60325"/>
            </a:xfrm>
            <a:custGeom>
              <a:avLst/>
              <a:gdLst/>
              <a:ahLst/>
              <a:cxnLst>
                <a:cxn ang="0">
                  <a:pos x="75" y="24"/>
                </a:cxn>
                <a:cxn ang="0">
                  <a:pos x="75" y="24"/>
                </a:cxn>
                <a:cxn ang="0">
                  <a:pos x="125" y="78"/>
                </a:cxn>
                <a:cxn ang="0">
                  <a:pos x="75" y="135"/>
                </a:cxn>
                <a:cxn ang="0">
                  <a:pos x="26" y="78"/>
                </a:cxn>
                <a:cxn ang="0">
                  <a:pos x="75" y="24"/>
                </a:cxn>
                <a:cxn ang="0">
                  <a:pos x="149" y="4"/>
                </a:cxn>
                <a:cxn ang="0">
                  <a:pos x="149" y="4"/>
                </a:cxn>
                <a:cxn ang="0">
                  <a:pos x="124" y="4"/>
                </a:cxn>
                <a:cxn ang="0">
                  <a:pos x="124" y="26"/>
                </a:cxn>
                <a:cxn ang="0">
                  <a:pos x="123" y="26"/>
                </a:cxn>
                <a:cxn ang="0">
                  <a:pos x="72" y="0"/>
                </a:cxn>
                <a:cxn ang="0">
                  <a:pos x="0" y="80"/>
                </a:cxn>
                <a:cxn ang="0">
                  <a:pos x="72" y="158"/>
                </a:cxn>
                <a:cxn ang="0">
                  <a:pos x="123" y="134"/>
                </a:cxn>
                <a:cxn ang="0">
                  <a:pos x="124" y="134"/>
                </a:cxn>
                <a:cxn ang="0">
                  <a:pos x="124" y="154"/>
                </a:cxn>
                <a:cxn ang="0">
                  <a:pos x="149" y="154"/>
                </a:cxn>
                <a:cxn ang="0">
                  <a:pos x="149" y="4"/>
                </a:cxn>
              </a:cxnLst>
              <a:rect l="0" t="0" r="r" b="b"/>
              <a:pathLst>
                <a:path w="149" h="158">
                  <a:moveTo>
                    <a:pt x="75" y="24"/>
                  </a:moveTo>
                  <a:lnTo>
                    <a:pt x="75" y="24"/>
                  </a:lnTo>
                  <a:cubicBezTo>
                    <a:pt x="106" y="24"/>
                    <a:pt x="125" y="48"/>
                    <a:pt x="125" y="78"/>
                  </a:cubicBezTo>
                  <a:cubicBezTo>
                    <a:pt x="125" y="108"/>
                    <a:pt x="108" y="135"/>
                    <a:pt x="75" y="135"/>
                  </a:cubicBezTo>
                  <a:cubicBezTo>
                    <a:pt x="43" y="135"/>
                    <a:pt x="26" y="107"/>
                    <a:pt x="26" y="78"/>
                  </a:cubicBezTo>
                  <a:cubicBezTo>
                    <a:pt x="26" y="50"/>
                    <a:pt x="45" y="24"/>
                    <a:pt x="75" y="24"/>
                  </a:cubicBezTo>
                  <a:close/>
                  <a:moveTo>
                    <a:pt x="149" y="4"/>
                  </a:moveTo>
                  <a:lnTo>
                    <a:pt x="149" y="4"/>
                  </a:lnTo>
                  <a:lnTo>
                    <a:pt x="124" y="4"/>
                  </a:lnTo>
                  <a:lnTo>
                    <a:pt x="124" y="26"/>
                  </a:lnTo>
                  <a:lnTo>
                    <a:pt x="123" y="26"/>
                  </a:lnTo>
                  <a:cubicBezTo>
                    <a:pt x="111" y="10"/>
                    <a:pt x="92" y="0"/>
                    <a:pt x="72" y="0"/>
                  </a:cubicBezTo>
                  <a:cubicBezTo>
                    <a:pt x="27" y="0"/>
                    <a:pt x="0" y="37"/>
                    <a:pt x="0" y="80"/>
                  </a:cubicBezTo>
                  <a:cubicBezTo>
                    <a:pt x="0" y="121"/>
                    <a:pt x="28" y="158"/>
                    <a:pt x="72" y="158"/>
                  </a:cubicBezTo>
                  <a:cubicBezTo>
                    <a:pt x="93" y="158"/>
                    <a:pt x="110" y="150"/>
                    <a:pt x="123" y="134"/>
                  </a:cubicBezTo>
                  <a:lnTo>
                    <a:pt x="124" y="134"/>
                  </a:lnTo>
                  <a:lnTo>
                    <a:pt x="124" y="154"/>
                  </a:lnTo>
                  <a:lnTo>
                    <a:pt x="149" y="154"/>
                  </a:lnTo>
                  <a:lnTo>
                    <a:pt x="149"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55"/>
            <p:cNvSpPr>
              <a:spLocks noEditPoints="1"/>
            </p:cNvSpPr>
            <p:nvPr userDrawn="1"/>
          </p:nvSpPr>
          <p:spPr bwMode="auto">
            <a:xfrm>
              <a:off x="1079500" y="538163"/>
              <a:ext cx="55563" cy="60325"/>
            </a:xfrm>
            <a:custGeom>
              <a:avLst/>
              <a:gdLst/>
              <a:ahLst/>
              <a:cxnLst>
                <a:cxn ang="0">
                  <a:pos x="144" y="85"/>
                </a:cxn>
                <a:cxn ang="0">
                  <a:pos x="144" y="85"/>
                </a:cxn>
                <a:cxn ang="0">
                  <a:pos x="72" y="0"/>
                </a:cxn>
                <a:cxn ang="0">
                  <a:pos x="0" y="81"/>
                </a:cxn>
                <a:cxn ang="0">
                  <a:pos x="73" y="158"/>
                </a:cxn>
                <a:cxn ang="0">
                  <a:pos x="142" y="116"/>
                </a:cxn>
                <a:cxn ang="0">
                  <a:pos x="121" y="104"/>
                </a:cxn>
                <a:cxn ang="0">
                  <a:pos x="75" y="135"/>
                </a:cxn>
                <a:cxn ang="0">
                  <a:pos x="26" y="85"/>
                </a:cxn>
                <a:cxn ang="0">
                  <a:pos x="144" y="85"/>
                </a:cxn>
                <a:cxn ang="0">
                  <a:pos x="27" y="63"/>
                </a:cxn>
                <a:cxn ang="0">
                  <a:pos x="27" y="63"/>
                </a:cxn>
                <a:cxn ang="0">
                  <a:pos x="73" y="24"/>
                </a:cxn>
                <a:cxn ang="0">
                  <a:pos x="117" y="63"/>
                </a:cxn>
                <a:cxn ang="0">
                  <a:pos x="27" y="63"/>
                </a:cxn>
              </a:cxnLst>
              <a:rect l="0" t="0" r="r" b="b"/>
              <a:pathLst>
                <a:path w="146" h="158">
                  <a:moveTo>
                    <a:pt x="144" y="85"/>
                  </a:moveTo>
                  <a:lnTo>
                    <a:pt x="144" y="85"/>
                  </a:lnTo>
                  <a:cubicBezTo>
                    <a:pt x="146" y="40"/>
                    <a:pt x="121" y="0"/>
                    <a:pt x="72" y="0"/>
                  </a:cubicBezTo>
                  <a:cubicBezTo>
                    <a:pt x="26" y="0"/>
                    <a:pt x="0" y="37"/>
                    <a:pt x="0" y="81"/>
                  </a:cubicBezTo>
                  <a:cubicBezTo>
                    <a:pt x="0" y="124"/>
                    <a:pt x="28" y="158"/>
                    <a:pt x="73" y="158"/>
                  </a:cubicBezTo>
                  <a:cubicBezTo>
                    <a:pt x="104" y="158"/>
                    <a:pt x="128" y="143"/>
                    <a:pt x="142" y="116"/>
                  </a:cubicBezTo>
                  <a:lnTo>
                    <a:pt x="121" y="104"/>
                  </a:lnTo>
                  <a:cubicBezTo>
                    <a:pt x="111" y="122"/>
                    <a:pt x="97" y="135"/>
                    <a:pt x="75" y="135"/>
                  </a:cubicBezTo>
                  <a:cubicBezTo>
                    <a:pt x="46" y="135"/>
                    <a:pt x="26" y="113"/>
                    <a:pt x="26" y="85"/>
                  </a:cubicBezTo>
                  <a:lnTo>
                    <a:pt x="144" y="85"/>
                  </a:lnTo>
                  <a:close/>
                  <a:moveTo>
                    <a:pt x="27" y="63"/>
                  </a:moveTo>
                  <a:lnTo>
                    <a:pt x="27" y="63"/>
                  </a:lnTo>
                  <a:cubicBezTo>
                    <a:pt x="30" y="41"/>
                    <a:pt x="51" y="24"/>
                    <a:pt x="73" y="24"/>
                  </a:cubicBezTo>
                  <a:cubicBezTo>
                    <a:pt x="95" y="24"/>
                    <a:pt x="113" y="41"/>
                    <a:pt x="117" y="63"/>
                  </a:cubicBezTo>
                  <a:lnTo>
                    <a:pt x="27" y="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56"/>
            <p:cNvSpPr>
              <a:spLocks/>
            </p:cNvSpPr>
            <p:nvPr userDrawn="1"/>
          </p:nvSpPr>
          <p:spPr bwMode="auto">
            <a:xfrm>
              <a:off x="1143000" y="519113"/>
              <a:ext cx="26988" cy="77788"/>
            </a:xfrm>
            <a:custGeom>
              <a:avLst/>
              <a:gdLst/>
              <a:ahLst/>
              <a:cxnLst>
                <a:cxn ang="0">
                  <a:pos x="41" y="78"/>
                </a:cxn>
                <a:cxn ang="0">
                  <a:pos x="41" y="78"/>
                </a:cxn>
                <a:cxn ang="0">
                  <a:pos x="68" y="78"/>
                </a:cxn>
                <a:cxn ang="0">
                  <a:pos x="68" y="54"/>
                </a:cxn>
                <a:cxn ang="0">
                  <a:pos x="41" y="54"/>
                </a:cxn>
                <a:cxn ang="0">
                  <a:pos x="41" y="0"/>
                </a:cxn>
                <a:cxn ang="0">
                  <a:pos x="16" y="0"/>
                </a:cxn>
                <a:cxn ang="0">
                  <a:pos x="16" y="54"/>
                </a:cxn>
                <a:cxn ang="0">
                  <a:pos x="0" y="54"/>
                </a:cxn>
                <a:cxn ang="0">
                  <a:pos x="0" y="78"/>
                </a:cxn>
                <a:cxn ang="0">
                  <a:pos x="16" y="78"/>
                </a:cxn>
                <a:cxn ang="0">
                  <a:pos x="16" y="204"/>
                </a:cxn>
                <a:cxn ang="0">
                  <a:pos x="41" y="204"/>
                </a:cxn>
                <a:cxn ang="0">
                  <a:pos x="41" y="78"/>
                </a:cxn>
              </a:cxnLst>
              <a:rect l="0" t="0" r="r" b="b"/>
              <a:pathLst>
                <a:path w="68" h="204">
                  <a:moveTo>
                    <a:pt x="41" y="78"/>
                  </a:moveTo>
                  <a:lnTo>
                    <a:pt x="41" y="78"/>
                  </a:lnTo>
                  <a:lnTo>
                    <a:pt x="68" y="78"/>
                  </a:lnTo>
                  <a:lnTo>
                    <a:pt x="68" y="54"/>
                  </a:lnTo>
                  <a:lnTo>
                    <a:pt x="41" y="54"/>
                  </a:lnTo>
                  <a:lnTo>
                    <a:pt x="41" y="0"/>
                  </a:lnTo>
                  <a:lnTo>
                    <a:pt x="16" y="0"/>
                  </a:lnTo>
                  <a:lnTo>
                    <a:pt x="16" y="54"/>
                  </a:lnTo>
                  <a:lnTo>
                    <a:pt x="0" y="54"/>
                  </a:lnTo>
                  <a:lnTo>
                    <a:pt x="0" y="78"/>
                  </a:lnTo>
                  <a:lnTo>
                    <a:pt x="16" y="78"/>
                  </a:lnTo>
                  <a:lnTo>
                    <a:pt x="16" y="204"/>
                  </a:lnTo>
                  <a:lnTo>
                    <a:pt x="41" y="204"/>
                  </a:lnTo>
                  <a:lnTo>
                    <a:pt x="41" y="7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57"/>
            <p:cNvSpPr>
              <a:spLocks/>
            </p:cNvSpPr>
            <p:nvPr userDrawn="1"/>
          </p:nvSpPr>
          <p:spPr bwMode="auto">
            <a:xfrm>
              <a:off x="1177925" y="495300"/>
              <a:ext cx="46038" cy="101600"/>
            </a:xfrm>
            <a:custGeom>
              <a:avLst/>
              <a:gdLst/>
              <a:ahLst/>
              <a:cxnLst>
                <a:cxn ang="0">
                  <a:pos x="0" y="0"/>
                </a:cxn>
                <a:cxn ang="0">
                  <a:pos x="0" y="0"/>
                </a:cxn>
                <a:cxn ang="0">
                  <a:pos x="0" y="263"/>
                </a:cxn>
                <a:cxn ang="0">
                  <a:pos x="26" y="263"/>
                </a:cxn>
                <a:cxn ang="0">
                  <a:pos x="26" y="192"/>
                </a:cxn>
                <a:cxn ang="0">
                  <a:pos x="63" y="133"/>
                </a:cxn>
                <a:cxn ang="0">
                  <a:pos x="94" y="179"/>
                </a:cxn>
                <a:cxn ang="0">
                  <a:pos x="94" y="263"/>
                </a:cxn>
                <a:cxn ang="0">
                  <a:pos x="120" y="263"/>
                </a:cxn>
                <a:cxn ang="0">
                  <a:pos x="120" y="174"/>
                </a:cxn>
                <a:cxn ang="0">
                  <a:pos x="69" y="109"/>
                </a:cxn>
                <a:cxn ang="0">
                  <a:pos x="26" y="132"/>
                </a:cxn>
                <a:cxn ang="0">
                  <a:pos x="26" y="131"/>
                </a:cxn>
                <a:cxn ang="0">
                  <a:pos x="26" y="0"/>
                </a:cxn>
                <a:cxn ang="0">
                  <a:pos x="0" y="0"/>
                </a:cxn>
              </a:cxnLst>
              <a:rect l="0" t="0" r="r" b="b"/>
              <a:pathLst>
                <a:path w="120" h="263">
                  <a:moveTo>
                    <a:pt x="0" y="0"/>
                  </a:moveTo>
                  <a:lnTo>
                    <a:pt x="0" y="0"/>
                  </a:lnTo>
                  <a:lnTo>
                    <a:pt x="0" y="263"/>
                  </a:lnTo>
                  <a:lnTo>
                    <a:pt x="26" y="263"/>
                  </a:lnTo>
                  <a:lnTo>
                    <a:pt x="26" y="192"/>
                  </a:lnTo>
                  <a:cubicBezTo>
                    <a:pt x="26" y="165"/>
                    <a:pt x="28" y="133"/>
                    <a:pt x="63" y="133"/>
                  </a:cubicBezTo>
                  <a:cubicBezTo>
                    <a:pt x="93" y="133"/>
                    <a:pt x="94" y="155"/>
                    <a:pt x="94" y="179"/>
                  </a:cubicBezTo>
                  <a:lnTo>
                    <a:pt x="94" y="263"/>
                  </a:lnTo>
                  <a:lnTo>
                    <a:pt x="120" y="263"/>
                  </a:lnTo>
                  <a:lnTo>
                    <a:pt x="120" y="174"/>
                  </a:lnTo>
                  <a:cubicBezTo>
                    <a:pt x="120" y="139"/>
                    <a:pt x="110" y="109"/>
                    <a:pt x="69" y="109"/>
                  </a:cubicBezTo>
                  <a:cubicBezTo>
                    <a:pt x="50" y="109"/>
                    <a:pt x="37" y="117"/>
                    <a:pt x="26" y="132"/>
                  </a:cubicBezTo>
                  <a:lnTo>
                    <a:pt x="26" y="131"/>
                  </a:lnTo>
                  <a:lnTo>
                    <a:pt x="26" y="0"/>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58"/>
            <p:cNvSpPr>
              <a:spLocks noEditPoints="1"/>
            </p:cNvSpPr>
            <p:nvPr userDrawn="1"/>
          </p:nvSpPr>
          <p:spPr bwMode="auto">
            <a:xfrm>
              <a:off x="1273176" y="500063"/>
              <a:ext cx="84138" cy="96838"/>
            </a:xfrm>
            <a:custGeom>
              <a:avLst/>
              <a:gdLst/>
              <a:ahLst/>
              <a:cxnLst>
                <a:cxn ang="0">
                  <a:pos x="161" y="184"/>
                </a:cxn>
                <a:cxn ang="0">
                  <a:pos x="161" y="184"/>
                </a:cxn>
                <a:cxn ang="0">
                  <a:pos x="190" y="252"/>
                </a:cxn>
                <a:cxn ang="0">
                  <a:pos x="219" y="252"/>
                </a:cxn>
                <a:cxn ang="0">
                  <a:pos x="111" y="0"/>
                </a:cxn>
                <a:cxn ang="0">
                  <a:pos x="0" y="252"/>
                </a:cxn>
                <a:cxn ang="0">
                  <a:pos x="30" y="252"/>
                </a:cxn>
                <a:cxn ang="0">
                  <a:pos x="59" y="184"/>
                </a:cxn>
                <a:cxn ang="0">
                  <a:pos x="161" y="184"/>
                </a:cxn>
                <a:cxn ang="0">
                  <a:pos x="151" y="159"/>
                </a:cxn>
                <a:cxn ang="0">
                  <a:pos x="151" y="159"/>
                </a:cxn>
                <a:cxn ang="0">
                  <a:pos x="69" y="159"/>
                </a:cxn>
                <a:cxn ang="0">
                  <a:pos x="111" y="63"/>
                </a:cxn>
                <a:cxn ang="0">
                  <a:pos x="151" y="159"/>
                </a:cxn>
              </a:cxnLst>
              <a:rect l="0" t="0" r="r" b="b"/>
              <a:pathLst>
                <a:path w="219" h="252">
                  <a:moveTo>
                    <a:pt x="161" y="184"/>
                  </a:moveTo>
                  <a:lnTo>
                    <a:pt x="161" y="184"/>
                  </a:lnTo>
                  <a:lnTo>
                    <a:pt x="190" y="252"/>
                  </a:lnTo>
                  <a:lnTo>
                    <a:pt x="219" y="252"/>
                  </a:lnTo>
                  <a:lnTo>
                    <a:pt x="111" y="0"/>
                  </a:lnTo>
                  <a:lnTo>
                    <a:pt x="0" y="252"/>
                  </a:lnTo>
                  <a:lnTo>
                    <a:pt x="30" y="252"/>
                  </a:lnTo>
                  <a:lnTo>
                    <a:pt x="59" y="184"/>
                  </a:lnTo>
                  <a:lnTo>
                    <a:pt x="161" y="184"/>
                  </a:lnTo>
                  <a:close/>
                  <a:moveTo>
                    <a:pt x="151" y="159"/>
                  </a:moveTo>
                  <a:lnTo>
                    <a:pt x="151" y="159"/>
                  </a:lnTo>
                  <a:lnTo>
                    <a:pt x="69" y="159"/>
                  </a:lnTo>
                  <a:lnTo>
                    <a:pt x="111" y="63"/>
                  </a:lnTo>
                  <a:lnTo>
                    <a:pt x="151" y="15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59"/>
            <p:cNvSpPr>
              <a:spLocks noEditPoints="1"/>
            </p:cNvSpPr>
            <p:nvPr userDrawn="1"/>
          </p:nvSpPr>
          <p:spPr bwMode="auto">
            <a:xfrm>
              <a:off x="1362076" y="495300"/>
              <a:ext cx="58738" cy="103188"/>
            </a:xfrm>
            <a:custGeom>
              <a:avLst/>
              <a:gdLst/>
              <a:ahLst/>
              <a:cxnLst>
                <a:cxn ang="0">
                  <a:pos x="75" y="133"/>
                </a:cxn>
                <a:cxn ang="0">
                  <a:pos x="75" y="133"/>
                </a:cxn>
                <a:cxn ang="0">
                  <a:pos x="126" y="187"/>
                </a:cxn>
                <a:cxn ang="0">
                  <a:pos x="76" y="244"/>
                </a:cxn>
                <a:cxn ang="0">
                  <a:pos x="27" y="187"/>
                </a:cxn>
                <a:cxn ang="0">
                  <a:pos x="75" y="133"/>
                </a:cxn>
                <a:cxn ang="0">
                  <a:pos x="125" y="263"/>
                </a:cxn>
                <a:cxn ang="0">
                  <a:pos x="125" y="263"/>
                </a:cxn>
                <a:cxn ang="0">
                  <a:pos x="150" y="263"/>
                </a:cxn>
                <a:cxn ang="0">
                  <a:pos x="150" y="0"/>
                </a:cxn>
                <a:cxn ang="0">
                  <a:pos x="125" y="0"/>
                </a:cxn>
                <a:cxn ang="0">
                  <a:pos x="125" y="135"/>
                </a:cxn>
                <a:cxn ang="0">
                  <a:pos x="124" y="135"/>
                </a:cxn>
                <a:cxn ang="0">
                  <a:pos x="73" y="109"/>
                </a:cxn>
                <a:cxn ang="0">
                  <a:pos x="0" y="189"/>
                </a:cxn>
                <a:cxn ang="0">
                  <a:pos x="72" y="267"/>
                </a:cxn>
                <a:cxn ang="0">
                  <a:pos x="124" y="243"/>
                </a:cxn>
                <a:cxn ang="0">
                  <a:pos x="125" y="243"/>
                </a:cxn>
                <a:cxn ang="0">
                  <a:pos x="125" y="263"/>
                </a:cxn>
              </a:cxnLst>
              <a:rect l="0" t="0" r="r" b="b"/>
              <a:pathLst>
                <a:path w="150" h="267">
                  <a:moveTo>
                    <a:pt x="75" y="133"/>
                  </a:moveTo>
                  <a:lnTo>
                    <a:pt x="75" y="133"/>
                  </a:lnTo>
                  <a:cubicBezTo>
                    <a:pt x="107" y="133"/>
                    <a:pt x="126" y="157"/>
                    <a:pt x="126" y="187"/>
                  </a:cubicBezTo>
                  <a:cubicBezTo>
                    <a:pt x="126" y="217"/>
                    <a:pt x="109" y="244"/>
                    <a:pt x="76" y="244"/>
                  </a:cubicBezTo>
                  <a:cubicBezTo>
                    <a:pt x="44" y="244"/>
                    <a:pt x="27" y="216"/>
                    <a:pt x="27" y="187"/>
                  </a:cubicBezTo>
                  <a:cubicBezTo>
                    <a:pt x="27" y="159"/>
                    <a:pt x="46" y="133"/>
                    <a:pt x="75" y="133"/>
                  </a:cubicBezTo>
                  <a:close/>
                  <a:moveTo>
                    <a:pt x="125" y="263"/>
                  </a:moveTo>
                  <a:lnTo>
                    <a:pt x="125" y="263"/>
                  </a:lnTo>
                  <a:lnTo>
                    <a:pt x="150" y="263"/>
                  </a:lnTo>
                  <a:lnTo>
                    <a:pt x="150" y="0"/>
                  </a:lnTo>
                  <a:lnTo>
                    <a:pt x="125" y="0"/>
                  </a:lnTo>
                  <a:lnTo>
                    <a:pt x="125" y="135"/>
                  </a:lnTo>
                  <a:lnTo>
                    <a:pt x="124" y="135"/>
                  </a:lnTo>
                  <a:cubicBezTo>
                    <a:pt x="112" y="119"/>
                    <a:pt x="93" y="109"/>
                    <a:pt x="73" y="109"/>
                  </a:cubicBezTo>
                  <a:cubicBezTo>
                    <a:pt x="28" y="109"/>
                    <a:pt x="0" y="146"/>
                    <a:pt x="0" y="189"/>
                  </a:cubicBezTo>
                  <a:cubicBezTo>
                    <a:pt x="0" y="230"/>
                    <a:pt x="28" y="267"/>
                    <a:pt x="72" y="267"/>
                  </a:cubicBezTo>
                  <a:cubicBezTo>
                    <a:pt x="93" y="267"/>
                    <a:pt x="111" y="259"/>
                    <a:pt x="124" y="243"/>
                  </a:cubicBezTo>
                  <a:lnTo>
                    <a:pt x="125" y="243"/>
                  </a:lnTo>
                  <a:lnTo>
                    <a:pt x="125" y="2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60"/>
            <p:cNvSpPr>
              <a:spLocks noEditPoints="1"/>
            </p:cNvSpPr>
            <p:nvPr userDrawn="1"/>
          </p:nvSpPr>
          <p:spPr bwMode="auto">
            <a:xfrm>
              <a:off x="1433513" y="495300"/>
              <a:ext cx="58738" cy="103188"/>
            </a:xfrm>
            <a:custGeom>
              <a:avLst/>
              <a:gdLst/>
              <a:ahLst/>
              <a:cxnLst>
                <a:cxn ang="0">
                  <a:pos x="75" y="133"/>
                </a:cxn>
                <a:cxn ang="0">
                  <a:pos x="75" y="133"/>
                </a:cxn>
                <a:cxn ang="0">
                  <a:pos x="125" y="187"/>
                </a:cxn>
                <a:cxn ang="0">
                  <a:pos x="75" y="244"/>
                </a:cxn>
                <a:cxn ang="0">
                  <a:pos x="26" y="187"/>
                </a:cxn>
                <a:cxn ang="0">
                  <a:pos x="75" y="133"/>
                </a:cxn>
                <a:cxn ang="0">
                  <a:pos x="124" y="263"/>
                </a:cxn>
                <a:cxn ang="0">
                  <a:pos x="124" y="263"/>
                </a:cxn>
                <a:cxn ang="0">
                  <a:pos x="150" y="263"/>
                </a:cxn>
                <a:cxn ang="0">
                  <a:pos x="150" y="0"/>
                </a:cxn>
                <a:cxn ang="0">
                  <a:pos x="124" y="0"/>
                </a:cxn>
                <a:cxn ang="0">
                  <a:pos x="124" y="135"/>
                </a:cxn>
                <a:cxn ang="0">
                  <a:pos x="124" y="135"/>
                </a:cxn>
                <a:cxn ang="0">
                  <a:pos x="72" y="109"/>
                </a:cxn>
                <a:cxn ang="0">
                  <a:pos x="0" y="189"/>
                </a:cxn>
                <a:cxn ang="0">
                  <a:pos x="72" y="267"/>
                </a:cxn>
                <a:cxn ang="0">
                  <a:pos x="124" y="243"/>
                </a:cxn>
                <a:cxn ang="0">
                  <a:pos x="124" y="243"/>
                </a:cxn>
                <a:cxn ang="0">
                  <a:pos x="124" y="263"/>
                </a:cxn>
              </a:cxnLst>
              <a:rect l="0" t="0" r="r" b="b"/>
              <a:pathLst>
                <a:path w="150" h="267">
                  <a:moveTo>
                    <a:pt x="75" y="133"/>
                  </a:moveTo>
                  <a:lnTo>
                    <a:pt x="75" y="133"/>
                  </a:lnTo>
                  <a:cubicBezTo>
                    <a:pt x="107" y="133"/>
                    <a:pt x="125" y="157"/>
                    <a:pt x="125" y="187"/>
                  </a:cubicBezTo>
                  <a:cubicBezTo>
                    <a:pt x="125" y="217"/>
                    <a:pt x="108" y="244"/>
                    <a:pt x="75" y="244"/>
                  </a:cubicBezTo>
                  <a:cubicBezTo>
                    <a:pt x="44" y="244"/>
                    <a:pt x="26" y="216"/>
                    <a:pt x="26" y="187"/>
                  </a:cubicBezTo>
                  <a:cubicBezTo>
                    <a:pt x="26" y="159"/>
                    <a:pt x="45" y="133"/>
                    <a:pt x="75" y="133"/>
                  </a:cubicBezTo>
                  <a:close/>
                  <a:moveTo>
                    <a:pt x="124" y="263"/>
                  </a:moveTo>
                  <a:lnTo>
                    <a:pt x="124" y="263"/>
                  </a:lnTo>
                  <a:lnTo>
                    <a:pt x="150" y="263"/>
                  </a:lnTo>
                  <a:lnTo>
                    <a:pt x="150" y="0"/>
                  </a:lnTo>
                  <a:lnTo>
                    <a:pt x="124" y="0"/>
                  </a:lnTo>
                  <a:lnTo>
                    <a:pt x="124" y="135"/>
                  </a:lnTo>
                  <a:lnTo>
                    <a:pt x="124" y="135"/>
                  </a:lnTo>
                  <a:cubicBezTo>
                    <a:pt x="111" y="119"/>
                    <a:pt x="92" y="109"/>
                    <a:pt x="72" y="109"/>
                  </a:cubicBezTo>
                  <a:cubicBezTo>
                    <a:pt x="27" y="109"/>
                    <a:pt x="0" y="146"/>
                    <a:pt x="0" y="189"/>
                  </a:cubicBezTo>
                  <a:cubicBezTo>
                    <a:pt x="0" y="230"/>
                    <a:pt x="28" y="267"/>
                    <a:pt x="72" y="267"/>
                  </a:cubicBezTo>
                  <a:cubicBezTo>
                    <a:pt x="92" y="267"/>
                    <a:pt x="111" y="259"/>
                    <a:pt x="124" y="243"/>
                  </a:cubicBezTo>
                  <a:lnTo>
                    <a:pt x="124" y="243"/>
                  </a:lnTo>
                  <a:lnTo>
                    <a:pt x="124" y="26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61"/>
            <p:cNvSpPr>
              <a:spLocks/>
            </p:cNvSpPr>
            <p:nvPr userDrawn="1"/>
          </p:nvSpPr>
          <p:spPr bwMode="auto">
            <a:xfrm>
              <a:off x="1500188" y="539750"/>
              <a:ext cx="61913" cy="90488"/>
            </a:xfrm>
            <a:custGeom>
              <a:avLst/>
              <a:gdLst/>
              <a:ahLst/>
              <a:cxnLst>
                <a:cxn ang="0">
                  <a:pos x="69" y="136"/>
                </a:cxn>
                <a:cxn ang="0">
                  <a:pos x="69" y="136"/>
                </a:cxn>
                <a:cxn ang="0">
                  <a:pos x="20" y="235"/>
                </a:cxn>
                <a:cxn ang="0">
                  <a:pos x="49" y="235"/>
                </a:cxn>
                <a:cxn ang="0">
                  <a:pos x="160" y="0"/>
                </a:cxn>
                <a:cxn ang="0">
                  <a:pos x="131" y="0"/>
                </a:cxn>
                <a:cxn ang="0">
                  <a:pos x="82" y="108"/>
                </a:cxn>
                <a:cxn ang="0">
                  <a:pos x="29" y="0"/>
                </a:cxn>
                <a:cxn ang="0">
                  <a:pos x="0" y="0"/>
                </a:cxn>
                <a:cxn ang="0">
                  <a:pos x="69" y="136"/>
                </a:cxn>
              </a:cxnLst>
              <a:rect l="0" t="0" r="r" b="b"/>
              <a:pathLst>
                <a:path w="160" h="235">
                  <a:moveTo>
                    <a:pt x="69" y="136"/>
                  </a:moveTo>
                  <a:lnTo>
                    <a:pt x="69" y="136"/>
                  </a:lnTo>
                  <a:lnTo>
                    <a:pt x="20" y="235"/>
                  </a:lnTo>
                  <a:lnTo>
                    <a:pt x="49" y="235"/>
                  </a:lnTo>
                  <a:lnTo>
                    <a:pt x="160" y="0"/>
                  </a:lnTo>
                  <a:lnTo>
                    <a:pt x="131" y="0"/>
                  </a:lnTo>
                  <a:lnTo>
                    <a:pt x="82" y="108"/>
                  </a:lnTo>
                  <a:lnTo>
                    <a:pt x="29" y="0"/>
                  </a:lnTo>
                  <a:lnTo>
                    <a:pt x="0" y="0"/>
                  </a:lnTo>
                  <a:lnTo>
                    <a:pt x="69" y="13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62"/>
            <p:cNvSpPr>
              <a:spLocks/>
            </p:cNvSpPr>
            <p:nvPr userDrawn="1"/>
          </p:nvSpPr>
          <p:spPr bwMode="auto">
            <a:xfrm>
              <a:off x="1566863" y="538163"/>
              <a:ext cx="39688" cy="60325"/>
            </a:xfrm>
            <a:custGeom>
              <a:avLst/>
              <a:gdLst/>
              <a:ahLst/>
              <a:cxnLst>
                <a:cxn ang="0">
                  <a:pos x="95" y="28"/>
                </a:cxn>
                <a:cxn ang="0">
                  <a:pos x="95" y="28"/>
                </a:cxn>
                <a:cxn ang="0">
                  <a:pos x="55" y="0"/>
                </a:cxn>
                <a:cxn ang="0">
                  <a:pos x="10" y="43"/>
                </a:cxn>
                <a:cxn ang="0">
                  <a:pos x="78" y="112"/>
                </a:cxn>
                <a:cxn ang="0">
                  <a:pos x="54" y="135"/>
                </a:cxn>
                <a:cxn ang="0">
                  <a:pos x="23" y="111"/>
                </a:cxn>
                <a:cxn ang="0">
                  <a:pos x="0" y="120"/>
                </a:cxn>
                <a:cxn ang="0">
                  <a:pos x="53" y="158"/>
                </a:cxn>
                <a:cxn ang="0">
                  <a:pos x="104" y="110"/>
                </a:cxn>
                <a:cxn ang="0">
                  <a:pos x="69" y="67"/>
                </a:cxn>
                <a:cxn ang="0">
                  <a:pos x="35" y="40"/>
                </a:cxn>
                <a:cxn ang="0">
                  <a:pos x="53" y="24"/>
                </a:cxn>
                <a:cxn ang="0">
                  <a:pos x="73" y="39"/>
                </a:cxn>
                <a:cxn ang="0">
                  <a:pos x="95" y="28"/>
                </a:cxn>
              </a:cxnLst>
              <a:rect l="0" t="0" r="r" b="b"/>
              <a:pathLst>
                <a:path w="104" h="158">
                  <a:moveTo>
                    <a:pt x="95" y="28"/>
                  </a:moveTo>
                  <a:lnTo>
                    <a:pt x="95" y="28"/>
                  </a:lnTo>
                  <a:cubicBezTo>
                    <a:pt x="88" y="12"/>
                    <a:pt x="72" y="0"/>
                    <a:pt x="55" y="0"/>
                  </a:cubicBezTo>
                  <a:cubicBezTo>
                    <a:pt x="31" y="0"/>
                    <a:pt x="10" y="17"/>
                    <a:pt x="10" y="43"/>
                  </a:cubicBezTo>
                  <a:cubicBezTo>
                    <a:pt x="10" y="90"/>
                    <a:pt x="78" y="78"/>
                    <a:pt x="78" y="112"/>
                  </a:cubicBezTo>
                  <a:cubicBezTo>
                    <a:pt x="78" y="126"/>
                    <a:pt x="67" y="135"/>
                    <a:pt x="54" y="135"/>
                  </a:cubicBezTo>
                  <a:cubicBezTo>
                    <a:pt x="37" y="135"/>
                    <a:pt x="29" y="125"/>
                    <a:pt x="23" y="111"/>
                  </a:cubicBezTo>
                  <a:lnTo>
                    <a:pt x="0" y="120"/>
                  </a:lnTo>
                  <a:cubicBezTo>
                    <a:pt x="8" y="144"/>
                    <a:pt x="28" y="158"/>
                    <a:pt x="53" y="158"/>
                  </a:cubicBezTo>
                  <a:cubicBezTo>
                    <a:pt x="81" y="158"/>
                    <a:pt x="104" y="138"/>
                    <a:pt x="104" y="110"/>
                  </a:cubicBezTo>
                  <a:cubicBezTo>
                    <a:pt x="104" y="84"/>
                    <a:pt x="87" y="74"/>
                    <a:pt x="69" y="67"/>
                  </a:cubicBezTo>
                  <a:cubicBezTo>
                    <a:pt x="52" y="59"/>
                    <a:pt x="35" y="54"/>
                    <a:pt x="35" y="40"/>
                  </a:cubicBezTo>
                  <a:cubicBezTo>
                    <a:pt x="35" y="31"/>
                    <a:pt x="44" y="24"/>
                    <a:pt x="53" y="24"/>
                  </a:cubicBezTo>
                  <a:cubicBezTo>
                    <a:pt x="62" y="24"/>
                    <a:pt x="70" y="31"/>
                    <a:pt x="73" y="39"/>
                  </a:cubicBezTo>
                  <a:lnTo>
                    <a:pt x="95" y="2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Freeform 63"/>
            <p:cNvSpPr>
              <a:spLocks noEditPoints="1"/>
            </p:cNvSpPr>
            <p:nvPr userDrawn="1"/>
          </p:nvSpPr>
          <p:spPr bwMode="auto">
            <a:xfrm>
              <a:off x="1614488" y="538163"/>
              <a:ext cx="58738" cy="92075"/>
            </a:xfrm>
            <a:custGeom>
              <a:avLst/>
              <a:gdLst/>
              <a:ahLst/>
              <a:cxnLst>
                <a:cxn ang="0">
                  <a:pos x="75" y="24"/>
                </a:cxn>
                <a:cxn ang="0">
                  <a:pos x="75" y="24"/>
                </a:cxn>
                <a:cxn ang="0">
                  <a:pos x="126" y="78"/>
                </a:cxn>
                <a:cxn ang="0">
                  <a:pos x="75" y="135"/>
                </a:cxn>
                <a:cxn ang="0">
                  <a:pos x="26" y="78"/>
                </a:cxn>
                <a:cxn ang="0">
                  <a:pos x="75" y="24"/>
                </a:cxn>
                <a:cxn ang="0">
                  <a:pos x="150" y="4"/>
                </a:cxn>
                <a:cxn ang="0">
                  <a:pos x="150" y="4"/>
                </a:cxn>
                <a:cxn ang="0">
                  <a:pos x="124" y="4"/>
                </a:cxn>
                <a:cxn ang="0">
                  <a:pos x="124" y="26"/>
                </a:cxn>
                <a:cxn ang="0">
                  <a:pos x="124" y="26"/>
                </a:cxn>
                <a:cxn ang="0">
                  <a:pos x="73" y="0"/>
                </a:cxn>
                <a:cxn ang="0">
                  <a:pos x="0" y="80"/>
                </a:cxn>
                <a:cxn ang="0">
                  <a:pos x="72" y="158"/>
                </a:cxn>
                <a:cxn ang="0">
                  <a:pos x="124" y="134"/>
                </a:cxn>
                <a:cxn ang="0">
                  <a:pos x="124" y="134"/>
                </a:cxn>
                <a:cxn ang="0">
                  <a:pos x="124" y="151"/>
                </a:cxn>
                <a:cxn ang="0">
                  <a:pos x="76" y="214"/>
                </a:cxn>
                <a:cxn ang="0">
                  <a:pos x="28" y="169"/>
                </a:cxn>
                <a:cxn ang="0">
                  <a:pos x="3" y="169"/>
                </a:cxn>
                <a:cxn ang="0">
                  <a:pos x="76" y="238"/>
                </a:cxn>
                <a:cxn ang="0">
                  <a:pos x="135" y="211"/>
                </a:cxn>
                <a:cxn ang="0">
                  <a:pos x="150" y="147"/>
                </a:cxn>
                <a:cxn ang="0">
                  <a:pos x="150" y="4"/>
                </a:cxn>
              </a:cxnLst>
              <a:rect l="0" t="0" r="r" b="b"/>
              <a:pathLst>
                <a:path w="150" h="238">
                  <a:moveTo>
                    <a:pt x="75" y="24"/>
                  </a:moveTo>
                  <a:lnTo>
                    <a:pt x="75" y="24"/>
                  </a:lnTo>
                  <a:cubicBezTo>
                    <a:pt x="107" y="24"/>
                    <a:pt x="126" y="48"/>
                    <a:pt x="126" y="78"/>
                  </a:cubicBezTo>
                  <a:cubicBezTo>
                    <a:pt x="126" y="108"/>
                    <a:pt x="108" y="135"/>
                    <a:pt x="75" y="135"/>
                  </a:cubicBezTo>
                  <a:cubicBezTo>
                    <a:pt x="44" y="135"/>
                    <a:pt x="26" y="107"/>
                    <a:pt x="26" y="78"/>
                  </a:cubicBezTo>
                  <a:cubicBezTo>
                    <a:pt x="26" y="50"/>
                    <a:pt x="46" y="24"/>
                    <a:pt x="75" y="24"/>
                  </a:cubicBezTo>
                  <a:close/>
                  <a:moveTo>
                    <a:pt x="150" y="4"/>
                  </a:moveTo>
                  <a:lnTo>
                    <a:pt x="150" y="4"/>
                  </a:lnTo>
                  <a:lnTo>
                    <a:pt x="124" y="4"/>
                  </a:lnTo>
                  <a:lnTo>
                    <a:pt x="124" y="26"/>
                  </a:lnTo>
                  <a:lnTo>
                    <a:pt x="124" y="26"/>
                  </a:lnTo>
                  <a:cubicBezTo>
                    <a:pt x="112" y="9"/>
                    <a:pt x="93" y="0"/>
                    <a:pt x="73" y="0"/>
                  </a:cubicBezTo>
                  <a:cubicBezTo>
                    <a:pt x="28" y="0"/>
                    <a:pt x="0" y="38"/>
                    <a:pt x="0" y="80"/>
                  </a:cubicBezTo>
                  <a:cubicBezTo>
                    <a:pt x="0" y="122"/>
                    <a:pt x="28" y="158"/>
                    <a:pt x="72" y="158"/>
                  </a:cubicBezTo>
                  <a:cubicBezTo>
                    <a:pt x="92" y="158"/>
                    <a:pt x="112" y="149"/>
                    <a:pt x="124" y="134"/>
                  </a:cubicBezTo>
                  <a:lnTo>
                    <a:pt x="124" y="134"/>
                  </a:lnTo>
                  <a:lnTo>
                    <a:pt x="124" y="151"/>
                  </a:lnTo>
                  <a:cubicBezTo>
                    <a:pt x="124" y="185"/>
                    <a:pt x="116" y="214"/>
                    <a:pt x="76" y="214"/>
                  </a:cubicBezTo>
                  <a:cubicBezTo>
                    <a:pt x="49" y="214"/>
                    <a:pt x="29" y="197"/>
                    <a:pt x="28" y="169"/>
                  </a:cubicBezTo>
                  <a:lnTo>
                    <a:pt x="3" y="169"/>
                  </a:lnTo>
                  <a:cubicBezTo>
                    <a:pt x="4" y="211"/>
                    <a:pt x="35" y="238"/>
                    <a:pt x="76" y="238"/>
                  </a:cubicBezTo>
                  <a:cubicBezTo>
                    <a:pt x="99" y="238"/>
                    <a:pt x="120" y="229"/>
                    <a:pt x="135" y="211"/>
                  </a:cubicBezTo>
                  <a:cubicBezTo>
                    <a:pt x="150" y="192"/>
                    <a:pt x="150" y="171"/>
                    <a:pt x="150" y="147"/>
                  </a:cubicBezTo>
                  <a:lnTo>
                    <a:pt x="150" y="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73" name="Picture 72" descr="Funded by Welsh Gov-01.jpg"/>
          <p:cNvPicPr>
            <a:picLocks noChangeAspect="1"/>
          </p:cNvPicPr>
          <p:nvPr userDrawn="1"/>
        </p:nvPicPr>
        <p:blipFill>
          <a:blip r:embed="rId15" cstate="print"/>
          <a:stretch>
            <a:fillRect/>
          </a:stretch>
        </p:blipFill>
        <p:spPr>
          <a:xfrm>
            <a:off x="7248013" y="6165304"/>
            <a:ext cx="1637957" cy="555879"/>
          </a:xfrm>
          <a:prstGeom prst="rect">
            <a:avLst/>
          </a:prstGeom>
        </p:spPr>
      </p:pic>
      <p:sp>
        <p:nvSpPr>
          <p:cNvPr id="2" name="MSIPCMContentMarking" descr="{&quot;HashCode&quot;:1862243199,&quot;Placement&quot;:&quot;Footer&quot;,&quot;Top&quot;:520.68866,&quot;Left&quot;:333.6349,&quot;SlideWidth&quot;:720,&quot;SlideHeight&quot;:540}">
            <a:extLst>
              <a:ext uri="{FF2B5EF4-FFF2-40B4-BE49-F238E27FC236}">
                <a16:creationId xmlns:a16="http://schemas.microsoft.com/office/drawing/2014/main" id="{5C66CCA7-BCB6-42C0-A939-48BF73011313}"/>
              </a:ext>
            </a:extLst>
          </p:cNvPr>
          <p:cNvSpPr txBox="1"/>
          <p:nvPr userDrawn="1"/>
        </p:nvSpPr>
        <p:spPr>
          <a:xfrm>
            <a:off x="4237163" y="6612746"/>
            <a:ext cx="669674" cy="245254"/>
          </a:xfrm>
          <a:prstGeom prst="rect">
            <a:avLst/>
          </a:prstGeom>
          <a:noFill/>
        </p:spPr>
        <p:txBody>
          <a:bodyPr vert="horz" wrap="square" lIns="0" tIns="0" rIns="0" bIns="0" rtlCol="0" anchor="ctr" anchorCtr="1">
            <a:spAutoFit/>
          </a:bodyPr>
          <a:lstStyle/>
          <a:p>
            <a:pPr algn="ctr">
              <a:spcBef>
                <a:spcPct val="0"/>
              </a:spcBef>
              <a:spcAft>
                <a:spcPct val="0"/>
              </a:spcAft>
            </a:pPr>
            <a:r>
              <a:rPr lang="en-GB" sz="900">
                <a:solidFill>
                  <a:srgbClr val="000000"/>
                </a:solidFill>
                <a:latin typeface="Calibri" panose="020F0502020204030204" pitchFamily="34" charset="0"/>
              </a:rPr>
              <a:t>OFFICIAL</a:t>
            </a:r>
          </a:p>
        </p:txBody>
      </p:sp>
      <p:sp>
        <p:nvSpPr>
          <p:cNvPr id="3" name="MSIPCMContentMarking" descr="{&quot;HashCode&quot;:1838272672,&quot;Placement&quot;:&quot;Header&quot;,&quot;Top&quot;:0.0,&quot;Left&quot;:328.576,&quot;SlideWidth&quot;:720,&quot;SlideHeight&quot;:540}">
            <a:extLst>
              <a:ext uri="{FF2B5EF4-FFF2-40B4-BE49-F238E27FC236}">
                <a16:creationId xmlns:a16="http://schemas.microsoft.com/office/drawing/2014/main" id="{54231BF2-A57D-4B57-907D-99915B925EC7}"/>
              </a:ext>
            </a:extLst>
          </p:cNvPr>
          <p:cNvSpPr txBox="1"/>
          <p:nvPr userDrawn="1"/>
        </p:nvSpPr>
        <p:spPr>
          <a:xfrm>
            <a:off x="4172915" y="0"/>
            <a:ext cx="798171" cy="279435"/>
          </a:xfrm>
          <a:prstGeom prst="rect">
            <a:avLst/>
          </a:prstGeom>
          <a:noFill/>
        </p:spPr>
        <p:txBody>
          <a:bodyPr vert="horz" wrap="square" lIns="0" tIns="0" rIns="0" bIns="0" rtlCol="0" anchor="ctr" anchorCtr="1">
            <a:spAutoFit/>
          </a:bodyPr>
          <a:lstStyle/>
          <a:p>
            <a:pPr algn="ctr">
              <a:spcBef>
                <a:spcPct val="0"/>
              </a:spcBef>
              <a:spcAft>
                <a:spcPct val="0"/>
              </a:spcAft>
            </a:pPr>
            <a:r>
              <a:rPr lang="en-GB" sz="1100">
                <a:solidFill>
                  <a:srgbClr val="000000"/>
                </a:solidFill>
                <a:latin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AN INTRODUCTION TO EMA </a:t>
            </a:r>
            <a:br>
              <a:rPr lang="en-GB" dirty="0"/>
            </a:br>
            <a:r>
              <a:rPr lang="en-GB" dirty="0"/>
              <a:t>(Education Maintenance Allowance)</a:t>
            </a:r>
          </a:p>
        </p:txBody>
      </p:sp>
      <p:sp>
        <p:nvSpPr>
          <p:cNvPr id="3" name="Subtitle 2"/>
          <p:cNvSpPr>
            <a:spLocks noGrp="1"/>
          </p:cNvSpPr>
          <p:nvPr>
            <p:ph type="subTitle" idx="1"/>
          </p:nvPr>
        </p:nvSpPr>
        <p:spPr/>
        <p:txBody>
          <a:bodyPr/>
          <a:lstStyle/>
          <a:p>
            <a:r>
              <a:rPr lang="en-GB" dirty="0"/>
              <a:t>*</a:t>
            </a:r>
            <a:r>
              <a:rPr lang="en-GB" sz="1400" dirty="0"/>
              <a:t>All information is based on academic year 25/26 and may be subject to change in future years.</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48680"/>
            <a:ext cx="8229600" cy="1143000"/>
          </a:xfrm>
        </p:spPr>
        <p:txBody>
          <a:bodyPr/>
          <a:lstStyle/>
          <a:p>
            <a:r>
              <a:rPr lang="en-GB" sz="2400" dirty="0"/>
              <a:t>EMA</a:t>
            </a:r>
          </a:p>
        </p:txBody>
      </p:sp>
      <p:sp>
        <p:nvSpPr>
          <p:cNvPr id="3" name="Content Placeholder 2"/>
          <p:cNvSpPr>
            <a:spLocks noGrp="1"/>
          </p:cNvSpPr>
          <p:nvPr>
            <p:ph idx="4294967295"/>
          </p:nvPr>
        </p:nvSpPr>
        <p:spPr>
          <a:xfrm>
            <a:off x="1043608" y="1628775"/>
            <a:ext cx="6285880" cy="4497388"/>
          </a:xfrm>
        </p:spPr>
        <p:txBody>
          <a:bodyPr>
            <a:normAutofit/>
          </a:bodyPr>
          <a:lstStyle/>
          <a:p>
            <a:endParaRPr lang="en-GB" sz="1800" dirty="0"/>
          </a:p>
          <a:p>
            <a:endParaRPr lang="en-GB" sz="1800" dirty="0"/>
          </a:p>
          <a:p>
            <a:r>
              <a:rPr lang="en-GB" sz="1800" dirty="0"/>
              <a:t>What Is EMA? </a:t>
            </a:r>
          </a:p>
          <a:p>
            <a:r>
              <a:rPr lang="en-GB" sz="1800" dirty="0"/>
              <a:t>Should I apply ? </a:t>
            </a:r>
          </a:p>
          <a:p>
            <a:r>
              <a:rPr lang="en-GB" sz="1800" dirty="0"/>
              <a:t>How much can I get ? </a:t>
            </a:r>
          </a:p>
          <a:p>
            <a:r>
              <a:rPr lang="en-GB" sz="1800" dirty="0"/>
              <a:t>How can I apply?  </a:t>
            </a:r>
          </a:p>
          <a:p>
            <a:r>
              <a:rPr lang="en-GB" sz="1800" dirty="0"/>
              <a:t>What happens next? </a:t>
            </a:r>
          </a:p>
          <a:p>
            <a:endParaRPr lang="en-GB" sz="2800" dirty="0"/>
          </a:p>
          <a:p>
            <a:pPr>
              <a:buNone/>
            </a:pPr>
            <a:endParaRPr lang="en-GB" sz="2800" dirty="0">
              <a:solidFill>
                <a:srgbClr val="75A621"/>
              </a:solidFill>
            </a:endParaRPr>
          </a:p>
          <a:p>
            <a:r>
              <a:rPr lang="en-GB" sz="1200" dirty="0">
                <a:solidFill>
                  <a:srgbClr val="75A621"/>
                </a:solidFill>
              </a:rPr>
              <a:t>References relate to “</a:t>
            </a:r>
            <a:r>
              <a:rPr lang="en-GB" sz="1200" b="1" dirty="0">
                <a:solidFill>
                  <a:srgbClr val="75A621"/>
                </a:solidFill>
              </a:rPr>
              <a:t>The little book of EMA </a:t>
            </a:r>
            <a:r>
              <a:rPr lang="en-GB" sz="1200" dirty="0">
                <a:solidFill>
                  <a:srgbClr val="75A621"/>
                </a:solidFill>
              </a:rPr>
              <a:t>for academic year </a:t>
            </a:r>
            <a:r>
              <a:rPr lang="en-GB" sz="1200" b="1" dirty="0">
                <a:solidFill>
                  <a:srgbClr val="75A621"/>
                </a:solidFill>
              </a:rPr>
              <a:t>2025/26</a:t>
            </a:r>
            <a:endParaRPr lang="en-GB" sz="1200" dirty="0">
              <a:solidFill>
                <a:srgbClr val="75A621"/>
              </a:solidFill>
            </a:endParaRPr>
          </a:p>
          <a:p>
            <a:pPr>
              <a:buNone/>
            </a:pPr>
            <a:endParaRPr lang="en-GB"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sz="2400" dirty="0"/>
            </a:br>
            <a:r>
              <a:rPr lang="en-GB" sz="2400" dirty="0"/>
              <a:t>What is EMA?</a:t>
            </a:r>
          </a:p>
        </p:txBody>
      </p:sp>
      <p:sp>
        <p:nvSpPr>
          <p:cNvPr id="3" name="Content Placeholder 2"/>
          <p:cNvSpPr>
            <a:spLocks noGrp="1"/>
          </p:cNvSpPr>
          <p:nvPr>
            <p:ph idx="1"/>
          </p:nvPr>
        </p:nvSpPr>
        <p:spPr/>
        <p:txBody>
          <a:bodyPr>
            <a:normAutofit/>
          </a:bodyPr>
          <a:lstStyle/>
          <a:p>
            <a:endParaRPr lang="en-GB" sz="1800" dirty="0"/>
          </a:p>
          <a:p>
            <a:endParaRPr lang="en-GB" sz="1800" dirty="0"/>
          </a:p>
          <a:p>
            <a:r>
              <a:rPr lang="en-GB" sz="1800" dirty="0"/>
              <a:t>Education Maintenance Allowance (EMA) is a </a:t>
            </a:r>
            <a:r>
              <a:rPr lang="en-GB" sz="1800" b="1" dirty="0"/>
              <a:t>weekly payment of £40 to help 16-18 year olds with the costs of further education. </a:t>
            </a:r>
          </a:p>
          <a:p>
            <a:endParaRPr lang="en-GB" sz="1800" b="1" dirty="0"/>
          </a:p>
          <a:p>
            <a:r>
              <a:rPr lang="en-GB" sz="1800" b="1" dirty="0"/>
              <a:t>Payments are made every 2 weeks as long as you meet your school or college’s attendance criteria. </a:t>
            </a:r>
            <a:endParaRPr lang="en-GB"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2400" dirty="0"/>
            </a:br>
            <a:r>
              <a:rPr lang="en-GB" sz="2400" dirty="0"/>
              <a:t>Should I apply ?</a:t>
            </a:r>
          </a:p>
        </p:txBody>
      </p:sp>
      <p:sp>
        <p:nvSpPr>
          <p:cNvPr id="3" name="Content Placeholder 2"/>
          <p:cNvSpPr>
            <a:spLocks noGrp="1"/>
          </p:cNvSpPr>
          <p:nvPr>
            <p:ph idx="1"/>
          </p:nvPr>
        </p:nvSpPr>
        <p:spPr>
          <a:xfrm>
            <a:off x="457200" y="1268760"/>
            <a:ext cx="8229600" cy="4857403"/>
          </a:xfrm>
        </p:spPr>
        <p:txBody>
          <a:bodyPr>
            <a:noAutofit/>
          </a:bodyPr>
          <a:lstStyle/>
          <a:p>
            <a:endParaRPr lang="en-GB" sz="1800" dirty="0"/>
          </a:p>
          <a:p>
            <a:pPr marL="0" indent="0">
              <a:buNone/>
            </a:pPr>
            <a:endParaRPr lang="en-GB" sz="1800" dirty="0"/>
          </a:p>
          <a:p>
            <a:pPr marL="0" indent="0">
              <a:buNone/>
            </a:pPr>
            <a:r>
              <a:rPr lang="en-GB" sz="1800" dirty="0"/>
              <a:t>You could get EMA if all the following apply to you:</a:t>
            </a:r>
          </a:p>
          <a:p>
            <a:r>
              <a:rPr lang="en-GB" sz="1800" b="1" dirty="0"/>
              <a:t>you live in Wales </a:t>
            </a:r>
          </a:p>
          <a:p>
            <a:r>
              <a:rPr lang="en-GB" sz="1800" b="1" dirty="0"/>
              <a:t>you will be aged between 16–18 on 31 August 2025</a:t>
            </a:r>
          </a:p>
          <a:p>
            <a:r>
              <a:rPr lang="en-GB" sz="1800" b="1" dirty="0"/>
              <a:t>you meet our nationality and residency rules </a:t>
            </a:r>
          </a:p>
          <a:p>
            <a:r>
              <a:rPr lang="en-GB" sz="1800" b="1" dirty="0"/>
              <a:t>you attend an eligible school or college in the UK This must be full time at school or college, for at least 12 hours per week, and studying an eligible course.</a:t>
            </a:r>
          </a:p>
          <a:p>
            <a:r>
              <a:rPr lang="en-GB" sz="1800" b="1" dirty="0"/>
              <a:t>your household income is £23,400 or less and you are the only young person studying full-time in your household </a:t>
            </a:r>
          </a:p>
          <a:p>
            <a:r>
              <a:rPr lang="en-GB" sz="1800" b="1" dirty="0"/>
              <a:t>or your household income is £25,974 or less and there are other young people in your household who qualify for Child Benefit. </a:t>
            </a:r>
          </a:p>
          <a:p>
            <a:endParaRPr lang="en-GB"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2700" dirty="0">
                <a:solidFill>
                  <a:srgbClr val="FF0000"/>
                </a:solidFill>
              </a:rPr>
            </a:br>
            <a:r>
              <a:rPr lang="en-GB" sz="2700" dirty="0"/>
              <a:t>How much can I get?</a:t>
            </a:r>
            <a:br>
              <a:rPr lang="en-GB" sz="2700" dirty="0"/>
            </a:br>
            <a:br>
              <a:rPr lang="en-GB" sz="2000" dirty="0">
                <a:solidFill>
                  <a:srgbClr val="FF0000"/>
                </a:solidFill>
              </a:rPr>
            </a:br>
            <a:endParaRPr lang="en-GB" sz="2000" dirty="0"/>
          </a:p>
        </p:txBody>
      </p:sp>
      <p:pic>
        <p:nvPicPr>
          <p:cNvPr id="4" name="Picture 3" descr="A screenshot of a computer&#10;&#10;AI-generated content may be incorrect.">
            <a:extLst>
              <a:ext uri="{FF2B5EF4-FFF2-40B4-BE49-F238E27FC236}">
                <a16:creationId xmlns:a16="http://schemas.microsoft.com/office/drawing/2014/main" id="{EC4E8A18-C5A2-6679-47F2-8AEDB1AFF173}"/>
              </a:ext>
            </a:extLst>
          </p:cNvPr>
          <p:cNvPicPr>
            <a:picLocks noChangeAspect="1"/>
          </p:cNvPicPr>
          <p:nvPr/>
        </p:nvPicPr>
        <p:blipFill rotWithShape="1">
          <a:blip r:embed="rId3"/>
          <a:srcRect l="40963" t="44365" r="19946" b="24224"/>
          <a:stretch/>
        </p:blipFill>
        <p:spPr bwMode="auto">
          <a:xfrm>
            <a:off x="987864" y="1417638"/>
            <a:ext cx="6320439" cy="359553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04056"/>
          </a:xfrm>
        </p:spPr>
        <p:txBody>
          <a:bodyPr/>
          <a:lstStyle/>
          <a:p>
            <a:r>
              <a:rPr lang="en-GB" sz="2400" dirty="0"/>
              <a:t>How can I apply?</a:t>
            </a:r>
          </a:p>
        </p:txBody>
      </p:sp>
      <p:sp>
        <p:nvSpPr>
          <p:cNvPr id="3" name="Content Placeholder 2"/>
          <p:cNvSpPr>
            <a:spLocks noGrp="1"/>
          </p:cNvSpPr>
          <p:nvPr>
            <p:ph idx="1"/>
          </p:nvPr>
        </p:nvSpPr>
        <p:spPr>
          <a:xfrm>
            <a:off x="539552" y="1268760"/>
            <a:ext cx="8229600" cy="5217443"/>
          </a:xfrm>
        </p:spPr>
        <p:txBody>
          <a:bodyPr>
            <a:normAutofit/>
          </a:bodyPr>
          <a:lstStyle/>
          <a:p>
            <a:r>
              <a:rPr lang="en-GB" sz="2000" dirty="0"/>
              <a:t>Check our website for all the latest updates about applying for EMA www.studentfinancewales.co.uk/ema or scan this QR code</a:t>
            </a:r>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000" dirty="0"/>
          </a:p>
          <a:p>
            <a:endParaRPr lang="en-GB" sz="2000" dirty="0"/>
          </a:p>
          <a:p>
            <a:endParaRPr lang="en-GB" sz="2000" dirty="0"/>
          </a:p>
          <a:p>
            <a:r>
              <a:rPr lang="en-GB" sz="2000" dirty="0"/>
              <a:t>You can apply before you get your GCSE results or before you’ve decided where you’ll study.</a:t>
            </a:r>
          </a:p>
        </p:txBody>
      </p:sp>
      <p:pic>
        <p:nvPicPr>
          <p:cNvPr id="5" name="Picture 4" descr="A screenshot of a computer&#10;&#10;AI-generated content may be incorrect.">
            <a:extLst>
              <a:ext uri="{FF2B5EF4-FFF2-40B4-BE49-F238E27FC236}">
                <a16:creationId xmlns:a16="http://schemas.microsoft.com/office/drawing/2014/main" id="{664810A7-1EB6-3790-ABE7-82889BFAE62D}"/>
              </a:ext>
            </a:extLst>
          </p:cNvPr>
          <p:cNvPicPr>
            <a:picLocks noChangeAspect="1"/>
          </p:cNvPicPr>
          <p:nvPr/>
        </p:nvPicPr>
        <p:blipFill rotWithShape="1">
          <a:blip r:embed="rId3"/>
          <a:srcRect l="26037" t="21628" r="17486" b="18066"/>
          <a:stretch/>
        </p:blipFill>
        <p:spPr bwMode="auto">
          <a:xfrm>
            <a:off x="1043608" y="1916832"/>
            <a:ext cx="4464496" cy="266429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1082"/>
            <a:ext cx="8229600" cy="1143000"/>
          </a:xfrm>
        </p:spPr>
        <p:txBody>
          <a:bodyPr>
            <a:noAutofit/>
          </a:bodyPr>
          <a:lstStyle/>
          <a:p>
            <a:r>
              <a:rPr lang="en-GB" sz="2400" dirty="0"/>
              <a:t>What happens next? </a:t>
            </a:r>
            <a:br>
              <a:rPr lang="en-GB" dirty="0">
                <a:solidFill>
                  <a:srgbClr val="FF0000"/>
                </a:solidFill>
              </a:rPr>
            </a:br>
            <a:endParaRPr lang="en-GB" dirty="0">
              <a:solidFill>
                <a:srgbClr val="FF0000"/>
              </a:solidFill>
            </a:endParaRPr>
          </a:p>
        </p:txBody>
      </p:sp>
      <p:sp>
        <p:nvSpPr>
          <p:cNvPr id="6" name="Rounded Rectangle 5"/>
          <p:cNvSpPr/>
          <p:nvPr/>
        </p:nvSpPr>
        <p:spPr>
          <a:xfrm>
            <a:off x="3419872" y="5733256"/>
            <a:ext cx="576064"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descr="A screenshot of a computer&#10;&#10;Description automatically generated">
            <a:extLst>
              <a:ext uri="{FF2B5EF4-FFF2-40B4-BE49-F238E27FC236}">
                <a16:creationId xmlns:a16="http://schemas.microsoft.com/office/drawing/2014/main" id="{1B7F73FB-36BD-3D55-8EC9-55148D5ECC90}"/>
              </a:ext>
            </a:extLst>
          </p:cNvPr>
          <p:cNvPicPr>
            <a:picLocks noGrp="1" noChangeAspect="1"/>
          </p:cNvPicPr>
          <p:nvPr>
            <p:ph idx="1"/>
          </p:nvPr>
        </p:nvPicPr>
        <p:blipFill rotWithShape="1">
          <a:blip r:embed="rId3"/>
          <a:srcRect l="30246" t="20288" r="36356" b="7031"/>
          <a:stretch/>
        </p:blipFill>
        <p:spPr bwMode="auto">
          <a:xfrm>
            <a:off x="611560" y="980729"/>
            <a:ext cx="5832648" cy="475952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298</Words>
  <Application>Microsoft Office PowerPoint</Application>
  <PresentationFormat>On-screen Show (4:3)</PresentationFormat>
  <Paragraphs>48</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Futura Std Book</vt:lpstr>
      <vt:lpstr>Office Theme</vt:lpstr>
      <vt:lpstr>AN INTRODUCTION TO EMA  (Education Maintenance Allowance)</vt:lpstr>
      <vt:lpstr>EMA</vt:lpstr>
      <vt:lpstr> What is EMA?</vt:lpstr>
      <vt:lpstr> Should I apply ?</vt:lpstr>
      <vt:lpstr> How much can I get?  </vt:lpstr>
      <vt:lpstr>How can I apply?</vt:lpstr>
      <vt:lpstr>What happens next?  </vt:lpstr>
    </vt:vector>
  </TitlesOfParts>
  <Company>Student Loans Company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spenceg</dc:creator>
  <cp:lastModifiedBy>Kay Vizard-Kotkowicz</cp:lastModifiedBy>
  <cp:revision>54</cp:revision>
  <dcterms:created xsi:type="dcterms:W3CDTF">2012-03-08T13:13:50Z</dcterms:created>
  <dcterms:modified xsi:type="dcterms:W3CDTF">2025-05-07T08:44:16Z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2021-10-21T09:10:24Z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ea2110f0-9c6a-40fb-9c61-0000713d0331</vt:lpwstr>
  </property>
  <property fmtid="{D5CDD505-2E9C-101B-9397-08002B2CF9AE}" pid="8" name="MSIP_Label_7bbd37d9-d9ac-4b79-83be-bb7da6ab464c_ContentBits">
    <vt:lpwstr>3</vt:lpwstr>
  </property>
</Properties>
</file>